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46"/>
  </p:notesMasterIdLst>
  <p:sldIdLst>
    <p:sldId id="258" r:id="rId2"/>
    <p:sldId id="272" r:id="rId3"/>
    <p:sldId id="259" r:id="rId4"/>
    <p:sldId id="276" r:id="rId5"/>
    <p:sldId id="300" r:id="rId6"/>
    <p:sldId id="293" r:id="rId7"/>
    <p:sldId id="273" r:id="rId8"/>
    <p:sldId id="278" r:id="rId9"/>
    <p:sldId id="279" r:id="rId10"/>
    <p:sldId id="280" r:id="rId11"/>
    <p:sldId id="281" r:id="rId12"/>
    <p:sldId id="274" r:id="rId13"/>
    <p:sldId id="282" r:id="rId14"/>
    <p:sldId id="260" r:id="rId15"/>
    <p:sldId id="296" r:id="rId16"/>
    <p:sldId id="297" r:id="rId17"/>
    <p:sldId id="294" r:id="rId18"/>
    <p:sldId id="261" r:id="rId19"/>
    <p:sldId id="262" r:id="rId20"/>
    <p:sldId id="263" r:id="rId21"/>
    <p:sldId id="309" r:id="rId22"/>
    <p:sldId id="264" r:id="rId23"/>
    <p:sldId id="265" r:id="rId24"/>
    <p:sldId id="304" r:id="rId25"/>
    <p:sldId id="266" r:id="rId26"/>
    <p:sldId id="322" r:id="rId27"/>
    <p:sldId id="283" r:id="rId28"/>
    <p:sldId id="284" r:id="rId29"/>
    <p:sldId id="308" r:id="rId30"/>
    <p:sldId id="267" r:id="rId31"/>
    <p:sldId id="285" r:id="rId32"/>
    <p:sldId id="286" r:id="rId33"/>
    <p:sldId id="268" r:id="rId34"/>
    <p:sldId id="310" r:id="rId35"/>
    <p:sldId id="269" r:id="rId36"/>
    <p:sldId id="287" r:id="rId37"/>
    <p:sldId id="288" r:id="rId38"/>
    <p:sldId id="305" r:id="rId39"/>
    <p:sldId id="289" r:id="rId40"/>
    <p:sldId id="290" r:id="rId41"/>
    <p:sldId id="270" r:id="rId42"/>
    <p:sldId id="275" r:id="rId43"/>
    <p:sldId id="306" r:id="rId44"/>
    <p:sldId id="271"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777" autoAdjust="0"/>
    <p:restoredTop sz="93159" autoAdjust="0"/>
  </p:normalViewPr>
  <p:slideViewPr>
    <p:cSldViewPr>
      <p:cViewPr varScale="1">
        <p:scale>
          <a:sx n="81" d="100"/>
          <a:sy n="81" d="100"/>
        </p:scale>
        <p:origin x="963" y="6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E21E15-C0D0-4351-B3F9-8DD2A6B35E86}" type="datetimeFigureOut">
              <a:rPr lang="zh-CN" altLang="en-US" smtClean="0"/>
              <a:t>2022/4/13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281918-FFFC-4FC9-A557-6C56D590E5AB}" type="slidenum">
              <a:rPr lang="zh-CN" altLang="en-US" smtClean="0"/>
              <a:t>‹#›</a:t>
            </a:fld>
            <a:endParaRPr lang="zh-CN" altLang="en-US"/>
          </a:p>
        </p:txBody>
      </p:sp>
    </p:spTree>
    <p:extLst>
      <p:ext uri="{BB962C8B-B14F-4D97-AF65-F5344CB8AC3E}">
        <p14:creationId xmlns:p14="http://schemas.microsoft.com/office/powerpoint/2010/main" val="3878631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3</a:t>
            </a:fld>
            <a:endParaRPr lang="zh-CN" altLang="en-US"/>
          </a:p>
        </p:txBody>
      </p:sp>
    </p:spTree>
    <p:extLst>
      <p:ext uri="{BB962C8B-B14F-4D97-AF65-F5344CB8AC3E}">
        <p14:creationId xmlns:p14="http://schemas.microsoft.com/office/powerpoint/2010/main" val="2844370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13</a:t>
            </a:fld>
            <a:endParaRPr lang="zh-CN" altLang="en-US"/>
          </a:p>
        </p:txBody>
      </p:sp>
    </p:spTree>
    <p:extLst>
      <p:ext uri="{BB962C8B-B14F-4D97-AF65-F5344CB8AC3E}">
        <p14:creationId xmlns:p14="http://schemas.microsoft.com/office/powerpoint/2010/main" val="9213059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22</a:t>
            </a:fld>
            <a:endParaRPr lang="zh-CN" altLang="en-US"/>
          </a:p>
        </p:txBody>
      </p:sp>
    </p:spTree>
    <p:extLst>
      <p:ext uri="{BB962C8B-B14F-4D97-AF65-F5344CB8AC3E}">
        <p14:creationId xmlns:p14="http://schemas.microsoft.com/office/powerpoint/2010/main" val="1465698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26</a:t>
            </a:fld>
            <a:endParaRPr lang="zh-CN" altLang="en-US"/>
          </a:p>
        </p:txBody>
      </p:sp>
    </p:spTree>
    <p:extLst>
      <p:ext uri="{BB962C8B-B14F-4D97-AF65-F5344CB8AC3E}">
        <p14:creationId xmlns:p14="http://schemas.microsoft.com/office/powerpoint/2010/main" val="36892760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37</a:t>
            </a:fld>
            <a:endParaRPr lang="zh-CN" altLang="en-US"/>
          </a:p>
        </p:txBody>
      </p:sp>
    </p:spTree>
    <p:extLst>
      <p:ext uri="{BB962C8B-B14F-4D97-AF65-F5344CB8AC3E}">
        <p14:creationId xmlns:p14="http://schemas.microsoft.com/office/powerpoint/2010/main" val="34202732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矩形 2"/>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3517900" y="2013857"/>
            <a:ext cx="4826000" cy="1555200"/>
            <a:chOff x="2159000" y="2021114"/>
            <a:chExt cx="4826000" cy="1296000"/>
          </a:xfrm>
        </p:grpSpPr>
        <p:sp>
          <p:nvSpPr>
            <p:cNvPr id="4" name="矩形 3"/>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5500" b="1" spc="300" dirty="0">
                  <a:solidFill>
                    <a:srgbClr val="DDD2B5">
                      <a:lumMod val="40000"/>
                      <a:lumOff val="60000"/>
                    </a:srgbClr>
                  </a:solidFill>
                  <a:latin typeface="华文细黑" pitchFamily="2" charset="-122"/>
                  <a:ea typeface="华文细黑" pitchFamily="2" charset="-122"/>
                </a:rPr>
                <a:t>市场营销原理</a:t>
              </a:r>
            </a:p>
          </p:txBody>
        </p:sp>
        <p:sp>
          <p:nvSpPr>
            <p:cNvPr id="5" name="TextBox 4"/>
            <p:cNvSpPr txBox="1"/>
            <p:nvPr userDrawn="1"/>
          </p:nvSpPr>
          <p:spPr>
            <a:xfrm>
              <a:off x="2273300" y="2044700"/>
              <a:ext cx="4572000" cy="384721"/>
            </a:xfrm>
            <a:prstGeom prst="rect">
              <a:avLst/>
            </a:prstGeom>
            <a:noFill/>
          </p:spPr>
          <p:txBody>
            <a:bodyPr wrap="square" rtlCol="0">
              <a:spAutoFit/>
            </a:bodyPr>
            <a:lstStyle/>
            <a:p>
              <a:pPr algn="dist" eaLnBrk="0" fontAlgn="base" hangingPunct="0">
                <a:spcBef>
                  <a:spcPct val="0"/>
                </a:spcBef>
                <a:spcAft>
                  <a:spcPct val="0"/>
                </a:spcAft>
              </a:pPr>
              <a:r>
                <a:rPr lang="en-US" altLang="zh-CN" sz="2400" dirty="0">
                  <a:solidFill>
                    <a:srgbClr val="DDD2B5">
                      <a:lumMod val="40000"/>
                      <a:lumOff val="60000"/>
                    </a:srgbClr>
                  </a:solidFill>
                  <a:latin typeface="Bauhaus 93" pitchFamily="82" charset="0"/>
                </a:rPr>
                <a:t>PRINCIPLES OF MARKETING</a:t>
              </a:r>
              <a:endParaRPr lang="zh-CN" altLang="en-US" sz="2400" dirty="0">
                <a:solidFill>
                  <a:srgbClr val="DDD2B5">
                    <a:lumMod val="40000"/>
                    <a:lumOff val="60000"/>
                  </a:srgbClr>
                </a:solidFill>
                <a:latin typeface="Bauhaus 93" pitchFamily="82" charset="0"/>
              </a:endParaRPr>
            </a:p>
          </p:txBody>
        </p:sp>
      </p:grpSp>
      <p:sp>
        <p:nvSpPr>
          <p:cNvPr id="7" name="TextBox 6"/>
          <p:cNvSpPr txBox="1"/>
          <p:nvPr userDrawn="1"/>
        </p:nvSpPr>
        <p:spPr>
          <a:xfrm>
            <a:off x="6400800" y="3581400"/>
            <a:ext cx="2108200" cy="400110"/>
          </a:xfrm>
          <a:prstGeom prst="rect">
            <a:avLst/>
          </a:prstGeom>
          <a:noFill/>
        </p:spPr>
        <p:txBody>
          <a:bodyPr wrap="square" rtlCol="0">
            <a:spAutoFit/>
          </a:bodyPr>
          <a:lstStyle/>
          <a:p>
            <a:pPr algn="r" eaLnBrk="0" fontAlgn="base" hangingPunct="0">
              <a:spcBef>
                <a:spcPct val="0"/>
              </a:spcBef>
              <a:spcAft>
                <a:spcPct val="0"/>
              </a:spcAft>
            </a:pPr>
            <a:r>
              <a:rPr lang="zh-CN" altLang="en-US" sz="2000" dirty="0">
                <a:solidFill>
                  <a:srgbClr val="DDD2B5">
                    <a:lumMod val="40000"/>
                    <a:lumOff val="60000"/>
                  </a:srgbClr>
                </a:solidFill>
                <a:latin typeface="方正大标宋简体" pitchFamily="65" charset="-122"/>
                <a:ea typeface="方正大标宋简体" pitchFamily="65" charset="-122"/>
              </a:rPr>
              <a:t>（第</a:t>
            </a:r>
            <a:r>
              <a:rPr lang="en-US" altLang="zh-CN" sz="2000" b="1" dirty="0">
                <a:solidFill>
                  <a:srgbClr val="DDD2B5">
                    <a:lumMod val="40000"/>
                    <a:lumOff val="60000"/>
                  </a:srgbClr>
                </a:solidFill>
                <a:latin typeface="Bodoni MT Black" pitchFamily="18" charset="0"/>
                <a:ea typeface="方正大标宋简体" pitchFamily="65" charset="-122"/>
              </a:rPr>
              <a:t>13</a:t>
            </a:r>
            <a:r>
              <a:rPr lang="zh-CN" altLang="en-US" sz="2000" dirty="0">
                <a:solidFill>
                  <a:srgbClr val="DDD2B5">
                    <a:lumMod val="40000"/>
                    <a:lumOff val="60000"/>
                  </a:srgbClr>
                </a:solidFill>
                <a:latin typeface="方正大标宋简体" pitchFamily="65" charset="-122"/>
                <a:ea typeface="方正大标宋简体" pitchFamily="65" charset="-122"/>
              </a:rPr>
              <a:t>版）</a:t>
            </a:r>
          </a:p>
        </p:txBody>
      </p:sp>
      <p:sp>
        <p:nvSpPr>
          <p:cNvPr id="8" name="TextBox 7"/>
          <p:cNvSpPr txBox="1"/>
          <p:nvPr userDrawn="1"/>
        </p:nvSpPr>
        <p:spPr>
          <a:xfrm>
            <a:off x="1287463" y="4724401"/>
            <a:ext cx="6734175" cy="646331"/>
          </a:xfrm>
          <a:prstGeom prst="rect">
            <a:avLst/>
          </a:prstGeom>
          <a:noFill/>
        </p:spPr>
        <p:txBody>
          <a:bodyPr wrap="square" rtlCol="0">
            <a:spAutoFit/>
          </a:bodyPr>
          <a:lstStyle/>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sp>
        <p:nvSpPr>
          <p:cNvPr id="9" name="矩形 8"/>
          <p:cNvSpPr/>
          <p:nvPr userDrawn="1"/>
        </p:nvSpPr>
        <p:spPr>
          <a:xfrm>
            <a:off x="7755812" y="4689354"/>
            <a:ext cx="697627" cy="707886"/>
          </a:xfrm>
          <a:prstGeom prst="rect">
            <a:avLst/>
          </a:prstGeom>
        </p:spPr>
        <p:txBody>
          <a:bodyPr wrap="none">
            <a:spAutoFit/>
          </a:bodyPr>
          <a:lstStyle/>
          <a:p>
            <a:pPr algn="r" eaLnBrk="0" fontAlgn="base" hangingPunct="0">
              <a:spcBef>
                <a:spcPct val="0"/>
              </a:spcBef>
              <a:spcAft>
                <a:spcPct val="0"/>
              </a:spcAft>
              <a:defRPr/>
            </a:pPr>
            <a:r>
              <a:rPr lang="zh-CN" altLang="en-US" sz="4000" dirty="0">
                <a:solidFill>
                  <a:srgbClr val="DDD2B5">
                    <a:lumMod val="40000"/>
                    <a:lumOff val="60000"/>
                  </a:srgbClr>
                </a:solidFill>
                <a:latin typeface="方正大标宋简体" pitchFamily="65" charset="-122"/>
                <a:ea typeface="方正大标宋简体" pitchFamily="65" charset="-122"/>
              </a:rPr>
              <a:t>著</a:t>
            </a:r>
          </a:p>
        </p:txBody>
      </p:sp>
      <p:pic>
        <p:nvPicPr>
          <p:cNvPr id="1995777" name="Picture 1"/>
          <p:cNvPicPr>
            <a:picLocks noChangeAspect="1" noChangeArrowheads="1"/>
          </p:cNvPicPr>
          <p:nvPr userDrawn="1"/>
        </p:nvPicPr>
        <p:blipFill>
          <a:blip r:embed="rId2" cstate="print"/>
          <a:srcRect/>
          <a:stretch>
            <a:fillRect/>
          </a:stretch>
        </p:blipFill>
        <p:spPr bwMode="auto">
          <a:xfrm>
            <a:off x="292101" y="5745480"/>
            <a:ext cx="1178597" cy="838201"/>
          </a:xfrm>
          <a:prstGeom prst="rect">
            <a:avLst/>
          </a:prstGeom>
          <a:noFill/>
          <a:ln w="9525">
            <a:noFill/>
            <a:miter lim="800000"/>
            <a:headEnd/>
            <a:tailEnd/>
          </a:ln>
        </p:spPr>
      </p:pic>
    </p:spTree>
    <p:extLst>
      <p:ext uri="{BB962C8B-B14F-4D97-AF65-F5344CB8AC3E}">
        <p14:creationId xmlns:p14="http://schemas.microsoft.com/office/powerpoint/2010/main" val="841447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28664" y="273052"/>
            <a:ext cx="3094037" cy="1162050"/>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4089400" y="273050"/>
            <a:ext cx="4597400" cy="5853113"/>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728664" y="1435102"/>
            <a:ext cx="3094037" cy="4691063"/>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DA5C8F1-4B4A-4E32-BEFF-32C89B9DAD6A}" type="slidenum">
              <a:rPr lang="en-GB" altLang="en-GB"/>
              <a:pPr/>
              <a:t>‹#›</a:t>
            </a:fld>
            <a:endParaRPr lang="en-GB" altLang="en-GB"/>
          </a:p>
        </p:txBody>
      </p:sp>
    </p:spTree>
    <p:extLst>
      <p:ext uri="{BB962C8B-B14F-4D97-AF65-F5344CB8AC3E}">
        <p14:creationId xmlns:p14="http://schemas.microsoft.com/office/powerpoint/2010/main" val="1617665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66" y="4800600"/>
            <a:ext cx="5486400" cy="566738"/>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92166" y="612775"/>
            <a:ext cx="5486400" cy="4114800"/>
          </a:xfrm>
        </p:spPr>
        <p:txBody>
          <a:bodyPr/>
          <a:lstStyle>
            <a:lvl1pPr marL="0" indent="0">
              <a:buNone/>
              <a:defRPr sz="2800"/>
            </a:lvl1pPr>
            <a:lvl2pPr marL="405185" indent="0">
              <a:buNone/>
              <a:defRPr sz="2500"/>
            </a:lvl2pPr>
            <a:lvl3pPr marL="810372" indent="0">
              <a:buNone/>
              <a:defRPr sz="2100"/>
            </a:lvl3pPr>
            <a:lvl4pPr marL="1215556" indent="0">
              <a:buNone/>
              <a:defRPr sz="1800"/>
            </a:lvl4pPr>
            <a:lvl5pPr marL="1620741" indent="0">
              <a:buNone/>
              <a:defRPr sz="1800"/>
            </a:lvl5pPr>
            <a:lvl6pPr marL="2025928" indent="0">
              <a:buNone/>
              <a:defRPr sz="1800"/>
            </a:lvl6pPr>
            <a:lvl7pPr marL="2431112" indent="0">
              <a:buNone/>
              <a:defRPr sz="1800"/>
            </a:lvl7pPr>
            <a:lvl8pPr marL="2836298" indent="0">
              <a:buNone/>
              <a:defRPr sz="1800"/>
            </a:lvl8pPr>
            <a:lvl9pPr marL="3241484" indent="0">
              <a:buNone/>
              <a:defRPr sz="1800"/>
            </a:lvl9pPr>
          </a:lstStyle>
          <a:p>
            <a:endParaRPr lang="zh-CN" altLang="en-US"/>
          </a:p>
        </p:txBody>
      </p:sp>
      <p:sp>
        <p:nvSpPr>
          <p:cNvPr id="4" name="文本占位符 3"/>
          <p:cNvSpPr>
            <a:spLocks noGrp="1"/>
          </p:cNvSpPr>
          <p:nvPr>
            <p:ph type="body" sz="half" idx="2"/>
          </p:nvPr>
        </p:nvSpPr>
        <p:spPr>
          <a:xfrm>
            <a:off x="1792166" y="5367338"/>
            <a:ext cx="5486400" cy="804862"/>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BDC4F53-7AE1-4947-8A54-70A7022909AD}" type="slidenum">
              <a:rPr lang="en-GB" altLang="en-GB"/>
              <a:pPr/>
              <a:t>‹#›</a:t>
            </a:fld>
            <a:endParaRPr lang="en-GB" altLang="en-GB"/>
          </a:p>
        </p:txBody>
      </p:sp>
    </p:spTree>
    <p:extLst>
      <p:ext uri="{BB962C8B-B14F-4D97-AF65-F5344CB8AC3E}">
        <p14:creationId xmlns:p14="http://schemas.microsoft.com/office/powerpoint/2010/main" val="4090836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A5AD8C51-29A5-49CD-8BDD-16905875B1C6}" type="slidenum">
              <a:rPr lang="en-GB" altLang="en-GB"/>
              <a:pPr/>
              <a:t>‹#›</a:t>
            </a:fld>
            <a:endParaRPr lang="en-GB" altLang="en-GB"/>
          </a:p>
        </p:txBody>
      </p:sp>
    </p:spTree>
    <p:extLst>
      <p:ext uri="{BB962C8B-B14F-4D97-AF65-F5344CB8AC3E}">
        <p14:creationId xmlns:p14="http://schemas.microsoft.com/office/powerpoint/2010/main" val="2538643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2671" y="358777"/>
            <a:ext cx="2120412" cy="5957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358777"/>
            <a:ext cx="5876194" cy="5957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17203405-9442-4584-9CEC-155151A9E301}" type="slidenum">
              <a:rPr lang="en-GB" altLang="en-GB"/>
              <a:pPr/>
              <a:t>‹#›</a:t>
            </a:fld>
            <a:endParaRPr lang="en-GB" altLang="en-GB"/>
          </a:p>
        </p:txBody>
      </p:sp>
    </p:spTree>
    <p:extLst>
      <p:ext uri="{BB962C8B-B14F-4D97-AF65-F5344CB8AC3E}">
        <p14:creationId xmlns:p14="http://schemas.microsoft.com/office/powerpoint/2010/main" val="2350558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749301" y="358775"/>
            <a:ext cx="8073780" cy="619126"/>
          </a:xfrm>
        </p:spPr>
        <p:txBody>
          <a:bodyPr/>
          <a:lstStyle/>
          <a:p>
            <a:r>
              <a:rPr lang="zh-CN" altLang="en-US"/>
              <a:t>单击此处编辑母版标题样式</a:t>
            </a:r>
          </a:p>
        </p:txBody>
      </p:sp>
      <p:sp>
        <p:nvSpPr>
          <p:cNvPr id="3" name="内容占位符 2"/>
          <p:cNvSpPr>
            <a:spLocks noGrp="1"/>
          </p:cNvSpPr>
          <p:nvPr>
            <p:ph sz="half" idx="1"/>
          </p:nvPr>
        </p:nvSpPr>
        <p:spPr>
          <a:xfrm>
            <a:off x="762000" y="1308101"/>
            <a:ext cx="3732336"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quarter" idx="2"/>
          </p:nvPr>
        </p:nvSpPr>
        <p:spPr>
          <a:xfrm>
            <a:off x="4635012" y="1308100"/>
            <a:ext cx="4127988" cy="242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35012" y="3887789"/>
            <a:ext cx="4127988" cy="24288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0"/>
          </p:nvPr>
        </p:nvSpPr>
        <p:spPr>
          <a:xfrm>
            <a:off x="77668" y="6552200"/>
            <a:ext cx="238857" cy="169277"/>
          </a:xfrm>
        </p:spPr>
        <p:txBody>
          <a:bodyPr/>
          <a:lstStyle>
            <a:lvl1pPr>
              <a:defRPr/>
            </a:lvl1pPr>
          </a:lstStyle>
          <a:p>
            <a:fld id="{8950F835-3656-4093-9A46-E5D573F2FCCB}" type="slidenum">
              <a:rPr lang="en-GB" altLang="en-GB"/>
              <a:pPr/>
              <a:t>‹#›</a:t>
            </a:fld>
            <a:endParaRPr lang="en-GB" altLang="en-GB"/>
          </a:p>
        </p:txBody>
      </p:sp>
    </p:spTree>
    <p:extLst>
      <p:ext uri="{BB962C8B-B14F-4D97-AF65-F5344CB8AC3E}">
        <p14:creationId xmlns:p14="http://schemas.microsoft.com/office/powerpoint/2010/main" val="2780197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23900" y="358775"/>
            <a:ext cx="8099181" cy="619126"/>
          </a:xfrm>
        </p:spPr>
        <p:txBody>
          <a:bodyPr/>
          <a:lstStyle/>
          <a:p>
            <a:r>
              <a:rPr lang="zh-CN" altLang="en-US"/>
              <a:t>单击此处编辑母版标题样式</a:t>
            </a:r>
          </a:p>
        </p:txBody>
      </p:sp>
      <p:sp>
        <p:nvSpPr>
          <p:cNvPr id="3" name="表格占位符 2"/>
          <p:cNvSpPr>
            <a:spLocks noGrp="1"/>
          </p:cNvSpPr>
          <p:nvPr>
            <p:ph type="tbl" idx="1"/>
          </p:nvPr>
        </p:nvSpPr>
        <p:spPr>
          <a:xfrm>
            <a:off x="728664" y="1308101"/>
            <a:ext cx="8034337" cy="5008564"/>
          </a:xfrm>
        </p:spPr>
        <p:txBody>
          <a:bodyPr/>
          <a:lstStyle/>
          <a:p>
            <a:endParaRPr lang="zh-CN" altLang="en-US"/>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9FCDB303-7AF7-4812-959E-21D604EC4A33}" type="slidenum">
              <a:rPr lang="en-GB" altLang="en-GB"/>
              <a:pPr/>
              <a:t>‹#›</a:t>
            </a:fld>
            <a:endParaRPr lang="en-GB" altLang="en-GB" dirty="0"/>
          </a:p>
        </p:txBody>
      </p:sp>
    </p:spTree>
    <p:extLst>
      <p:ext uri="{BB962C8B-B14F-4D97-AF65-F5344CB8AC3E}">
        <p14:creationId xmlns:p14="http://schemas.microsoft.com/office/powerpoint/2010/main" val="10118273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728663" y="358775"/>
            <a:ext cx="8094418" cy="619126"/>
          </a:xfrm>
        </p:spPr>
        <p:txBody>
          <a:bodyPr/>
          <a:lstStyle/>
          <a:p>
            <a:r>
              <a:rPr lang="zh-CN" altLang="en-US"/>
              <a:t>单击此处编辑母版标题样式</a:t>
            </a:r>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7BF3246D-B8A1-49D5-B48C-03E39EF4CC2B}" type="slidenum">
              <a:rPr lang="en-GB" altLang="en-GB"/>
              <a:pPr/>
              <a:t>‹#›</a:t>
            </a:fld>
            <a:endParaRPr lang="en-GB" altLang="en-GB"/>
          </a:p>
        </p:txBody>
      </p:sp>
      <p:grpSp>
        <p:nvGrpSpPr>
          <p:cNvPr id="5" name="组合 4"/>
          <p:cNvGrpSpPr/>
          <p:nvPr userDrawn="1"/>
        </p:nvGrpSpPr>
        <p:grpSpPr>
          <a:xfrm>
            <a:off x="1485900" y="5732443"/>
            <a:ext cx="1234440" cy="851233"/>
            <a:chOff x="1485900" y="4777035"/>
            <a:chExt cx="1234440" cy="709361"/>
          </a:xfrm>
        </p:grpSpPr>
        <p:grpSp>
          <p:nvGrpSpPr>
            <p:cNvPr id="6" name="组合 14"/>
            <p:cNvGrpSpPr/>
            <p:nvPr userDrawn="1"/>
          </p:nvGrpSpPr>
          <p:grpSpPr>
            <a:xfrm>
              <a:off x="1522214" y="4787895"/>
              <a:ext cx="1178597" cy="698501"/>
              <a:chOff x="1522214" y="4787895"/>
              <a:chExt cx="1178597" cy="698501"/>
            </a:xfrm>
          </p:grpSpPr>
          <p:pic>
            <p:nvPicPr>
              <p:cNvPr id="9"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0" name="TextBox 9"/>
              <p:cNvSpPr txBox="1"/>
              <p:nvPr userDrawn="1"/>
            </p:nvSpPr>
            <p:spPr>
              <a:xfrm>
                <a:off x="1542906" y="5181603"/>
                <a:ext cx="1128864" cy="205184"/>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sp>
            <p:nvSpPr>
              <p:cNvPr id="11" name="TextBox 10"/>
              <p:cNvSpPr txBox="1"/>
              <p:nvPr userDrawn="1"/>
            </p:nvSpPr>
            <p:spPr>
              <a:xfrm>
                <a:off x="1552431" y="4810126"/>
                <a:ext cx="1128864" cy="205184"/>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grpSp>
        <p:sp>
          <p:nvSpPr>
            <p:cNvPr id="7" name="TextBox 6"/>
            <p:cNvSpPr txBox="1"/>
            <p:nvPr userDrawn="1"/>
          </p:nvSpPr>
          <p:spPr>
            <a:xfrm>
              <a:off x="1485900" y="4777035"/>
              <a:ext cx="1188720" cy="256481"/>
            </a:xfrm>
            <a:prstGeom prst="rect">
              <a:avLst/>
            </a:prstGeom>
            <a:noFill/>
          </p:spPr>
          <p:txBody>
            <a:bodyPr wrap="square" rtlCol="0">
              <a:spAutoFit/>
            </a:bodyPr>
            <a:lstStyle/>
            <a:p>
              <a:pPr algn="dist" eaLnBrk="0" fontAlgn="base" hangingPunct="0">
                <a:spcBef>
                  <a:spcPct val="0"/>
                </a:spcBef>
                <a:spcAft>
                  <a:spcPct val="0"/>
                </a:spcAft>
              </a:pPr>
              <a:r>
                <a:rPr lang="en-US" altLang="zh-CN" sz="1400" b="1" spc="-150" dirty="0">
                  <a:solidFill>
                    <a:srgbClr val="FFFFFF"/>
                  </a:solidFill>
                  <a:latin typeface="Baskerville Old Face" pitchFamily="18" charset="0"/>
                  <a:ea typeface="Tahoma" pitchFamily="34" charset="0"/>
                  <a:cs typeface="Arial" pitchFamily="34" charset="0"/>
                </a:rPr>
                <a:t>SYSWIN-SZ</a:t>
              </a:r>
              <a:endParaRPr lang="zh-CN" altLang="en-US" sz="1400" b="1" spc="-150" dirty="0">
                <a:solidFill>
                  <a:srgbClr val="FFFFFF"/>
                </a:solidFill>
                <a:latin typeface="Baskerville Old Face" pitchFamily="18" charset="0"/>
                <a:ea typeface="Microsoft JhengHei" pitchFamily="34" charset="-120"/>
                <a:cs typeface="Arial" pitchFamily="34" charset="0"/>
              </a:endParaRPr>
            </a:p>
          </p:txBody>
        </p:sp>
        <p:sp>
          <p:nvSpPr>
            <p:cNvPr id="8" name="TextBox 7"/>
            <p:cNvSpPr txBox="1"/>
            <p:nvPr userDrawn="1"/>
          </p:nvSpPr>
          <p:spPr>
            <a:xfrm>
              <a:off x="1501140" y="5119935"/>
              <a:ext cx="1219200" cy="307777"/>
            </a:xfrm>
            <a:prstGeom prst="rect">
              <a:avLst/>
            </a:prstGeom>
            <a:noFill/>
          </p:spPr>
          <p:txBody>
            <a:bodyPr wrap="square" rtlCol="0">
              <a:spAutoFit/>
            </a:bodyPr>
            <a:lstStyle/>
            <a:p>
              <a:pPr algn="ctr" eaLnBrk="0" fontAlgn="base" hangingPunct="0">
                <a:spcBef>
                  <a:spcPct val="0"/>
                </a:spcBef>
                <a:spcAft>
                  <a:spcPct val="0"/>
                </a:spcAft>
              </a:pPr>
              <a:r>
                <a:rPr lang="en-US" altLang="zh-CN" sz="1800" b="1" dirty="0">
                  <a:solidFill>
                    <a:srgbClr val="FFFFFF"/>
                  </a:solidFill>
                  <a:latin typeface="Bell MT" pitchFamily="18" charset="0"/>
                </a:rPr>
                <a:t>Education</a:t>
              </a:r>
              <a:endParaRPr lang="zh-CN" altLang="en-US" sz="1800" b="1" dirty="0">
                <a:solidFill>
                  <a:srgbClr val="FFFFFF"/>
                </a:solidFill>
                <a:latin typeface="Bell MT" pitchFamily="18" charset="0"/>
              </a:endParaRPr>
            </a:p>
          </p:txBody>
        </p:sp>
      </p:grpSp>
    </p:spTree>
    <p:extLst>
      <p:ext uri="{BB962C8B-B14F-4D97-AF65-F5344CB8AC3E}">
        <p14:creationId xmlns:p14="http://schemas.microsoft.com/office/powerpoint/2010/main" val="4030143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2483557" y="2142591"/>
            <a:ext cx="4047872" cy="2319250"/>
            <a:chOff x="1501140" y="4777033"/>
            <a:chExt cx="1219200" cy="709363"/>
          </a:xfrm>
        </p:grpSpPr>
        <p:grpSp>
          <p:nvGrpSpPr>
            <p:cNvPr id="7" name="组合 14"/>
            <p:cNvGrpSpPr/>
            <p:nvPr userDrawn="1"/>
          </p:nvGrpSpPr>
          <p:grpSpPr>
            <a:xfrm>
              <a:off x="1522214" y="4787895"/>
              <a:ext cx="1178597" cy="698501"/>
              <a:chOff x="1522214" y="4787895"/>
              <a:chExt cx="1178597" cy="698501"/>
            </a:xfrm>
          </p:grpSpPr>
          <p:pic>
            <p:nvPicPr>
              <p:cNvPr id="10"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1" name="TextBox 10"/>
              <p:cNvSpPr txBox="1"/>
              <p:nvPr userDrawn="1"/>
            </p:nvSpPr>
            <p:spPr>
              <a:xfrm>
                <a:off x="1542906" y="5181601"/>
                <a:ext cx="1128864" cy="178859"/>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sp>
            <p:nvSpPr>
              <p:cNvPr id="12" name="TextBox 11"/>
              <p:cNvSpPr txBox="1"/>
              <p:nvPr userDrawn="1"/>
            </p:nvSpPr>
            <p:spPr>
              <a:xfrm>
                <a:off x="1552431" y="4810124"/>
                <a:ext cx="1128864" cy="178859"/>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grpSp>
        <p:sp>
          <p:nvSpPr>
            <p:cNvPr id="8" name="TextBox 7"/>
            <p:cNvSpPr txBox="1"/>
            <p:nvPr userDrawn="1"/>
          </p:nvSpPr>
          <p:spPr>
            <a:xfrm>
              <a:off x="1512131" y="4777033"/>
              <a:ext cx="1188721" cy="254168"/>
            </a:xfrm>
            <a:prstGeom prst="rect">
              <a:avLst/>
            </a:prstGeom>
            <a:noFill/>
          </p:spPr>
          <p:txBody>
            <a:bodyPr wrap="square" rtlCol="0">
              <a:spAutoFit/>
            </a:bodyPr>
            <a:lstStyle/>
            <a:p>
              <a:pPr algn="ctr" eaLnBrk="0" fontAlgn="base" hangingPunct="0">
                <a:spcBef>
                  <a:spcPct val="0"/>
                </a:spcBef>
                <a:spcAft>
                  <a:spcPct val="0"/>
                </a:spcAft>
              </a:pPr>
              <a:r>
                <a:rPr lang="en-US" altLang="zh-CN" sz="4800" b="1" spc="300" dirty="0">
                  <a:solidFill>
                    <a:srgbClr val="FFFFFF"/>
                  </a:solidFill>
                  <a:latin typeface="Baskerville Old Face" pitchFamily="18" charset="0"/>
                  <a:ea typeface="Tahoma" pitchFamily="34" charset="0"/>
                  <a:cs typeface="Arial" pitchFamily="34" charset="0"/>
                </a:rPr>
                <a:t>SYSWIN-SZ</a:t>
              </a:r>
              <a:endParaRPr lang="zh-CN" altLang="en-US" sz="4800" b="1" spc="300" dirty="0">
                <a:solidFill>
                  <a:srgbClr val="FFFFFF"/>
                </a:solidFill>
                <a:latin typeface="Baskerville Old Face" pitchFamily="18" charset="0"/>
                <a:ea typeface="Microsoft JhengHei" pitchFamily="34" charset="-120"/>
                <a:cs typeface="Arial" pitchFamily="34" charset="0"/>
              </a:endParaRPr>
            </a:p>
          </p:txBody>
        </p:sp>
        <p:sp>
          <p:nvSpPr>
            <p:cNvPr id="9" name="TextBox 8"/>
            <p:cNvSpPr txBox="1"/>
            <p:nvPr userDrawn="1"/>
          </p:nvSpPr>
          <p:spPr>
            <a:xfrm>
              <a:off x="1501140" y="5119932"/>
              <a:ext cx="1219200" cy="310649"/>
            </a:xfrm>
            <a:prstGeom prst="rect">
              <a:avLst/>
            </a:prstGeom>
            <a:noFill/>
          </p:spPr>
          <p:txBody>
            <a:bodyPr wrap="square" rtlCol="0">
              <a:spAutoFit/>
            </a:bodyPr>
            <a:lstStyle/>
            <a:p>
              <a:pPr algn="ctr" eaLnBrk="0" fontAlgn="base" hangingPunct="0">
                <a:spcBef>
                  <a:spcPct val="0"/>
                </a:spcBef>
                <a:spcAft>
                  <a:spcPct val="0"/>
                </a:spcAft>
              </a:pPr>
              <a:r>
                <a:rPr lang="en-US" altLang="zh-CN" sz="6000" b="1" dirty="0">
                  <a:solidFill>
                    <a:srgbClr val="FFFFFF"/>
                  </a:solidFill>
                  <a:latin typeface="Bell MT" pitchFamily="18" charset="0"/>
                </a:rPr>
                <a:t>Education</a:t>
              </a:r>
              <a:endParaRPr lang="zh-CN" altLang="en-US" sz="6000" b="1" dirty="0">
                <a:solidFill>
                  <a:srgbClr val="FFFFFF"/>
                </a:solidFill>
                <a:latin typeface="Bell MT" pitchFamily="18" charset="0"/>
              </a:endParaRPr>
            </a:p>
          </p:txBody>
        </p:sp>
      </p:grpSp>
    </p:spTree>
    <p:extLst>
      <p:ext uri="{BB962C8B-B14F-4D97-AF65-F5344CB8AC3E}">
        <p14:creationId xmlns:p14="http://schemas.microsoft.com/office/powerpoint/2010/main" val="1221414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106081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3659250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5" y="4406902"/>
            <a:ext cx="7772400" cy="1362076"/>
          </a:xfrm>
        </p:spPr>
        <p:txBody>
          <a:bodyPr/>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22435" y="2906713"/>
            <a:ext cx="7772400" cy="1500187"/>
          </a:xfrm>
        </p:spPr>
        <p:txBody>
          <a:bodyPr anchor="b"/>
          <a:lstStyle>
            <a:lvl1pPr marL="0" indent="0">
              <a:buNone/>
              <a:defRPr sz="1800"/>
            </a:lvl1pPr>
            <a:lvl2pPr marL="405185" indent="0">
              <a:buNone/>
              <a:defRPr sz="1600"/>
            </a:lvl2pPr>
            <a:lvl3pPr marL="810372" indent="0">
              <a:buNone/>
              <a:defRPr sz="1400"/>
            </a:lvl3pPr>
            <a:lvl4pPr marL="1215556" indent="0">
              <a:buNone/>
              <a:defRPr sz="1200"/>
            </a:lvl4pPr>
            <a:lvl5pPr marL="1620741" indent="0">
              <a:buNone/>
              <a:defRPr sz="1200"/>
            </a:lvl5pPr>
            <a:lvl6pPr marL="2025928" indent="0">
              <a:buNone/>
              <a:defRPr sz="1200"/>
            </a:lvl6pPr>
            <a:lvl7pPr marL="2431112" indent="0">
              <a:buNone/>
              <a:defRPr sz="1200"/>
            </a:lvl7pPr>
            <a:lvl8pPr marL="2836298" indent="0">
              <a:buNone/>
              <a:defRPr sz="1200"/>
            </a:lvl8pPr>
            <a:lvl9pPr marL="3241484" indent="0">
              <a:buNone/>
              <a:defRPr sz="1200"/>
            </a:lvl9pPr>
          </a:lstStyle>
          <a:p>
            <a:pPr lvl="0"/>
            <a:r>
              <a:rPr lang="zh-CN" altLang="en-US"/>
              <a:t>单击此处编辑母版文本样式</a:t>
            </a:r>
          </a:p>
        </p:txBody>
      </p:sp>
      <p:sp>
        <p:nvSpPr>
          <p:cNvPr id="4" name="灯片编号占位符 3"/>
          <p:cNvSpPr>
            <a:spLocks noGrp="1"/>
          </p:cNvSpPr>
          <p:nvPr>
            <p:ph type="sldNum" sz="quarter" idx="10"/>
          </p:nvPr>
        </p:nvSpPr>
        <p:spPr/>
        <p:txBody>
          <a:bodyPr/>
          <a:lstStyle>
            <a:lvl1pPr>
              <a:defRPr/>
            </a:lvl1pPr>
          </a:lstStyle>
          <a:p>
            <a:fld id="{F5F69B3B-8579-45A4-9495-3AC6D32DDE3F}" type="slidenum">
              <a:rPr lang="en-GB" altLang="en-GB"/>
              <a:pPr/>
              <a:t>‹#›</a:t>
            </a:fld>
            <a:endParaRPr lang="en-GB" altLang="en-GB"/>
          </a:p>
        </p:txBody>
      </p:sp>
    </p:spTree>
    <p:extLst>
      <p:ext uri="{BB962C8B-B14F-4D97-AF65-F5344CB8AC3E}">
        <p14:creationId xmlns:p14="http://schemas.microsoft.com/office/powerpoint/2010/main" val="4194381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728664" y="1308101"/>
            <a:ext cx="3765673"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35012" y="1308101"/>
            <a:ext cx="4127988"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灯片编号占位符 4"/>
          <p:cNvSpPr>
            <a:spLocks noGrp="1"/>
          </p:cNvSpPr>
          <p:nvPr>
            <p:ph type="sldNum" sz="quarter" idx="10"/>
          </p:nvPr>
        </p:nvSpPr>
        <p:spPr/>
        <p:txBody>
          <a:bodyPr/>
          <a:lstStyle>
            <a:lvl1pPr>
              <a:defRPr/>
            </a:lvl1pPr>
          </a:lstStyle>
          <a:p>
            <a:fld id="{C2E176ED-E0A0-4587-AAA0-343A855F6EA5}" type="slidenum">
              <a:rPr lang="en-GB" altLang="en-GB"/>
              <a:pPr/>
              <a:t>‹#›</a:t>
            </a:fld>
            <a:endParaRPr lang="en-GB" altLang="en-GB"/>
          </a:p>
        </p:txBody>
      </p:sp>
    </p:spTree>
    <p:extLst>
      <p:ext uri="{BB962C8B-B14F-4D97-AF65-F5344CB8AC3E}">
        <p14:creationId xmlns:p14="http://schemas.microsoft.com/office/powerpoint/2010/main" val="1843086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28663" y="274638"/>
            <a:ext cx="7958137" cy="1143000"/>
          </a:xfrm>
        </p:spPr>
        <p:txBody>
          <a:bodyPr/>
          <a:lstStyle>
            <a:lvl1pPr>
              <a:defRPr/>
            </a:lvl1pPr>
          </a:lstStyle>
          <a:p>
            <a:r>
              <a:rPr lang="zh-CN" altLang="en-US" dirty="0"/>
              <a:t>单击此处编辑母版标题样式</a:t>
            </a:r>
          </a:p>
        </p:txBody>
      </p:sp>
      <p:sp>
        <p:nvSpPr>
          <p:cNvPr id="3" name="文本占位符 2"/>
          <p:cNvSpPr>
            <a:spLocks noGrp="1"/>
          </p:cNvSpPr>
          <p:nvPr>
            <p:ph type="body" idx="1"/>
          </p:nvPr>
        </p:nvSpPr>
        <p:spPr>
          <a:xfrm>
            <a:off x="728663" y="1535115"/>
            <a:ext cx="3768603"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dirty="0"/>
              <a:t>单击此处编辑母版文本样式</a:t>
            </a:r>
          </a:p>
        </p:txBody>
      </p:sp>
      <p:sp>
        <p:nvSpPr>
          <p:cNvPr id="4" name="内容占位符 3"/>
          <p:cNvSpPr>
            <a:spLocks noGrp="1"/>
          </p:cNvSpPr>
          <p:nvPr>
            <p:ph sz="half" idx="2"/>
          </p:nvPr>
        </p:nvSpPr>
        <p:spPr>
          <a:xfrm>
            <a:off x="728663" y="2174875"/>
            <a:ext cx="3768603"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45272" y="1535115"/>
            <a:ext cx="4041531"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645272" y="2174875"/>
            <a:ext cx="4041531"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灯片编号占位符 6"/>
          <p:cNvSpPr>
            <a:spLocks noGrp="1"/>
          </p:cNvSpPr>
          <p:nvPr>
            <p:ph type="sldNum" sz="quarter" idx="10"/>
          </p:nvPr>
        </p:nvSpPr>
        <p:spPr/>
        <p:txBody>
          <a:bodyPr/>
          <a:lstStyle>
            <a:lvl1pPr>
              <a:defRPr/>
            </a:lvl1pPr>
          </a:lstStyle>
          <a:p>
            <a:fld id="{2E5BE252-9EE8-4B09-AF78-D61117DB7AF1}" type="slidenum">
              <a:rPr lang="en-GB" altLang="en-GB"/>
              <a:pPr/>
              <a:t>‹#›</a:t>
            </a:fld>
            <a:endParaRPr lang="en-GB" altLang="en-GB"/>
          </a:p>
        </p:txBody>
      </p:sp>
    </p:spTree>
    <p:extLst>
      <p:ext uri="{BB962C8B-B14F-4D97-AF65-F5344CB8AC3E}">
        <p14:creationId xmlns:p14="http://schemas.microsoft.com/office/powerpoint/2010/main" val="2603208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5" name="组合 4"/>
          <p:cNvGrpSpPr/>
          <p:nvPr userDrawn="1"/>
        </p:nvGrpSpPr>
        <p:grpSpPr>
          <a:xfrm>
            <a:off x="65316" y="1674223"/>
            <a:ext cx="2906712" cy="1005840"/>
            <a:chOff x="2159000" y="2021114"/>
            <a:chExt cx="4826000" cy="1296000"/>
          </a:xfrm>
        </p:grpSpPr>
        <p:sp>
          <p:nvSpPr>
            <p:cNvPr id="6" name="矩形 5"/>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3200" b="1" spc="300" dirty="0">
                  <a:solidFill>
                    <a:srgbClr val="DDD2B5">
                      <a:lumMod val="40000"/>
                      <a:lumOff val="60000"/>
                    </a:srgbClr>
                  </a:solidFill>
                  <a:latin typeface="华文细黑" pitchFamily="2" charset="-122"/>
                  <a:ea typeface="华文细黑" pitchFamily="2" charset="-122"/>
                </a:rPr>
                <a:t>市场营销原理</a:t>
              </a:r>
            </a:p>
          </p:txBody>
        </p:sp>
        <p:sp>
          <p:nvSpPr>
            <p:cNvPr id="7" name="TextBox 6"/>
            <p:cNvSpPr txBox="1"/>
            <p:nvPr userDrawn="1"/>
          </p:nvSpPr>
          <p:spPr>
            <a:xfrm>
              <a:off x="2273300" y="2044700"/>
              <a:ext cx="4572000" cy="396563"/>
            </a:xfrm>
            <a:prstGeom prst="rect">
              <a:avLst/>
            </a:prstGeom>
            <a:noFill/>
          </p:spPr>
          <p:txBody>
            <a:bodyPr wrap="square" rtlCol="0">
              <a:spAutoFit/>
            </a:bodyPr>
            <a:lstStyle/>
            <a:p>
              <a:pPr algn="dist" eaLnBrk="0" fontAlgn="base" hangingPunct="0">
                <a:spcBef>
                  <a:spcPct val="0"/>
                </a:spcBef>
                <a:spcAft>
                  <a:spcPct val="0"/>
                </a:spcAft>
              </a:pPr>
              <a:r>
                <a:rPr lang="en-US" altLang="zh-CN" sz="1400" dirty="0">
                  <a:solidFill>
                    <a:srgbClr val="DDD2B5">
                      <a:lumMod val="40000"/>
                      <a:lumOff val="60000"/>
                    </a:srgbClr>
                  </a:solidFill>
                  <a:latin typeface="Bauhaus 93" pitchFamily="82" charset="0"/>
                </a:rPr>
                <a:t>PRINCIPLES OF MARKETING</a:t>
              </a:r>
              <a:endParaRPr lang="zh-CN" altLang="en-US" sz="1400" dirty="0">
                <a:solidFill>
                  <a:srgbClr val="DDD2B5">
                    <a:lumMod val="40000"/>
                    <a:lumOff val="60000"/>
                  </a:srgbClr>
                </a:solidFill>
                <a:latin typeface="Bauhaus 93" pitchFamily="82" charset="0"/>
              </a:endParaRPr>
            </a:p>
          </p:txBody>
        </p:sp>
      </p:grpSp>
      <p:sp>
        <p:nvSpPr>
          <p:cNvPr id="9" name="TextBox 8"/>
          <p:cNvSpPr txBox="1"/>
          <p:nvPr userDrawn="1"/>
        </p:nvSpPr>
        <p:spPr>
          <a:xfrm>
            <a:off x="383030" y="3355357"/>
            <a:ext cx="2269698" cy="1200329"/>
          </a:xfrm>
          <a:prstGeom prst="rect">
            <a:avLst/>
          </a:prstGeom>
          <a:noFill/>
        </p:spPr>
        <p:txBody>
          <a:bodyPr wrap="square" rtlCol="0">
            <a:spAutoFit/>
          </a:bodyPr>
          <a:lstStyle/>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pic>
        <p:nvPicPr>
          <p:cNvPr id="11" name="Picture 1"/>
          <p:cNvPicPr>
            <a:picLocks noChangeAspect="1" noChangeArrowheads="1"/>
          </p:cNvPicPr>
          <p:nvPr userDrawn="1"/>
        </p:nvPicPr>
        <p:blipFill>
          <a:blip r:embed="rId2" cstate="print"/>
          <a:srcRect/>
          <a:stretch>
            <a:fillRect/>
          </a:stretch>
        </p:blipFill>
        <p:spPr bwMode="auto">
          <a:xfrm>
            <a:off x="50801" y="6073912"/>
            <a:ext cx="995363" cy="707888"/>
          </a:xfrm>
          <a:prstGeom prst="rect">
            <a:avLst/>
          </a:prstGeom>
          <a:noFill/>
          <a:ln w="9525">
            <a:noFill/>
            <a:miter lim="800000"/>
            <a:headEnd/>
            <a:tailEnd/>
          </a:ln>
        </p:spPr>
      </p:pic>
      <p:sp>
        <p:nvSpPr>
          <p:cNvPr id="12" name="标题 1"/>
          <p:cNvSpPr>
            <a:spLocks noGrp="1"/>
          </p:cNvSpPr>
          <p:nvPr>
            <p:ph type="title"/>
          </p:nvPr>
        </p:nvSpPr>
        <p:spPr>
          <a:xfrm>
            <a:off x="3855510" y="1667071"/>
            <a:ext cx="4627583" cy="2316900"/>
          </a:xfrm>
        </p:spPr>
        <p:txBody>
          <a:bodyPr/>
          <a:lstStyle>
            <a:lvl1pPr algn="r">
              <a:defRPr sz="3600" b="0">
                <a:solidFill>
                  <a:srgbClr val="FFFFFF"/>
                </a:solidFill>
                <a:latin typeface="方正大标宋简体" pitchFamily="2" charset="-122"/>
                <a:ea typeface="方正大标宋简体" pitchFamily="2" charset="-122"/>
              </a:defRPr>
            </a:lvl1pPr>
          </a:lstStyle>
          <a:p>
            <a:r>
              <a:rPr lang="zh-CN" altLang="en-US" dirty="0"/>
              <a:t>单击此处编辑母版标题样式</a:t>
            </a:r>
          </a:p>
        </p:txBody>
      </p:sp>
      <p:sp>
        <p:nvSpPr>
          <p:cNvPr id="14" name="内容占位符 2"/>
          <p:cNvSpPr>
            <a:spLocks noGrp="1"/>
          </p:cNvSpPr>
          <p:nvPr>
            <p:ph idx="1"/>
          </p:nvPr>
        </p:nvSpPr>
        <p:spPr>
          <a:xfrm>
            <a:off x="3868615" y="3975531"/>
            <a:ext cx="4614203" cy="2341134"/>
          </a:xfrm>
        </p:spPr>
        <p:txBody>
          <a:bodyPr/>
          <a:lstStyle>
            <a:lvl1pPr algn="r">
              <a:buFontTx/>
              <a:buNone/>
              <a:defRPr sz="1600">
                <a:solidFill>
                  <a:srgbClr val="FFFFFF"/>
                </a:solidFill>
                <a:latin typeface="方正大标宋简体" pitchFamily="2" charset="-122"/>
                <a:ea typeface="方正大标宋简体" pitchFamily="2" charset="-122"/>
              </a:defRPr>
            </a:lvl1pPr>
            <a:lvl2pPr algn="r">
              <a:buFontTx/>
              <a:buNone/>
              <a:defRPr sz="1600">
                <a:solidFill>
                  <a:srgbClr val="FFFFFF"/>
                </a:solidFill>
                <a:latin typeface="方正大标宋简体" pitchFamily="2" charset="-122"/>
                <a:ea typeface="方正大标宋简体" pitchFamily="2" charset="-122"/>
              </a:defRPr>
            </a:lvl2pPr>
            <a:lvl3pPr algn="r">
              <a:buFontTx/>
              <a:buNone/>
              <a:defRPr sz="1600">
                <a:solidFill>
                  <a:srgbClr val="FFFFFF"/>
                </a:solidFill>
                <a:latin typeface="方正大标宋简体" pitchFamily="2" charset="-122"/>
                <a:ea typeface="方正大标宋简体" pitchFamily="2" charset="-122"/>
              </a:defRPr>
            </a:lvl3pPr>
            <a:lvl4pPr algn="r">
              <a:buFontTx/>
              <a:buNone/>
              <a:defRPr sz="1600">
                <a:solidFill>
                  <a:srgbClr val="FFFFFF"/>
                </a:solidFill>
                <a:latin typeface="方正大标宋简体" pitchFamily="2" charset="-122"/>
                <a:ea typeface="方正大标宋简体" pitchFamily="2" charset="-122"/>
              </a:defRPr>
            </a:lvl4pPr>
            <a:lvl5pPr algn="r">
              <a:buFontTx/>
              <a:buNone/>
              <a:defRPr sz="1600">
                <a:solidFill>
                  <a:srgbClr val="FFFFFF"/>
                </a:solidFill>
                <a:latin typeface="方正大标宋简体" pitchFamily="2" charset="-122"/>
                <a:ea typeface="方正大标宋简体"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5" name="直接连接符 14"/>
          <p:cNvCxnSpPr/>
          <p:nvPr userDrawn="1"/>
        </p:nvCxnSpPr>
        <p:spPr bwMode="auto">
          <a:xfrm rot="5400000">
            <a:off x="-371511" y="3429001"/>
            <a:ext cx="6858001" cy="3"/>
          </a:xfrm>
          <a:prstGeom prst="line">
            <a:avLst/>
          </a:prstGeom>
          <a:solidFill>
            <a:schemeClr val="bg1"/>
          </a:solidFill>
          <a:ln w="19050" cap="flat" cmpd="dbl" algn="ctr">
            <a:solidFill>
              <a:schemeClr val="bg1"/>
            </a:solidFill>
            <a:prstDash val="sysDot"/>
            <a:round/>
            <a:headEnd type="none" w="med" len="med"/>
            <a:tailEnd type="none" w="med" len="med"/>
          </a:ln>
          <a:effectLst/>
        </p:spPr>
      </p:cxnSp>
    </p:spTree>
    <p:extLst>
      <p:ext uri="{BB962C8B-B14F-4D97-AF65-F5344CB8AC3E}">
        <p14:creationId xmlns:p14="http://schemas.microsoft.com/office/powerpoint/2010/main" val="824701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lvl1pPr>
              <a:defRPr/>
            </a:lvl1pPr>
          </a:lstStyle>
          <a:p>
            <a:fld id="{CF414DB5-798A-4D65-91F5-C61A9B56F532}" type="slidenum">
              <a:rPr lang="en-GB" altLang="en-GB"/>
              <a:pPr/>
              <a:t>‹#›</a:t>
            </a:fld>
            <a:endParaRPr lang="en-GB" altLang="en-GB"/>
          </a:p>
        </p:txBody>
      </p:sp>
    </p:spTree>
    <p:extLst>
      <p:ext uri="{BB962C8B-B14F-4D97-AF65-F5344CB8AC3E}">
        <p14:creationId xmlns:p14="http://schemas.microsoft.com/office/powerpoint/2010/main" val="3161705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任意多边形 2"/>
          <p:cNvSpPr/>
          <p:nvPr userDrawn="1"/>
        </p:nvSpPr>
        <p:spPr bwMode="auto">
          <a:xfrm>
            <a:off x="620486" y="0"/>
            <a:ext cx="8523514" cy="6858000"/>
          </a:xfrm>
          <a:custGeom>
            <a:avLst/>
            <a:gdLst>
              <a:gd name="connsiteX0" fmla="*/ 0 w 8523514"/>
              <a:gd name="connsiteY0" fmla="*/ 0 h 5715000"/>
              <a:gd name="connsiteX1" fmla="*/ 8523514 w 8523514"/>
              <a:gd name="connsiteY1" fmla="*/ 0 h 5715000"/>
              <a:gd name="connsiteX2" fmla="*/ 8523514 w 8523514"/>
              <a:gd name="connsiteY2" fmla="*/ 5715000 h 5715000"/>
              <a:gd name="connsiteX3" fmla="*/ 0 w 8523514"/>
              <a:gd name="connsiteY3" fmla="*/ 5715000 h 5715000"/>
              <a:gd name="connsiteX4" fmla="*/ 0 w 8523514"/>
              <a:gd name="connsiteY4" fmla="*/ 0 h 571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3514" h="5715000">
                <a:moveTo>
                  <a:pt x="0" y="0"/>
                </a:moveTo>
                <a:lnTo>
                  <a:pt x="8523514" y="0"/>
                </a:lnTo>
                <a:lnTo>
                  <a:pt x="8523514" y="5715000"/>
                </a:lnTo>
                <a:lnTo>
                  <a:pt x="0" y="5715000"/>
                </a:lnTo>
                <a:lnTo>
                  <a:pt x="0" y="0"/>
                </a:lnTo>
                <a:close/>
              </a:path>
            </a:pathLst>
          </a:cu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2" name="灯片编号占位符 1"/>
          <p:cNvSpPr>
            <a:spLocks noGrp="1"/>
          </p:cNvSpPr>
          <p:nvPr>
            <p:ph type="sldNum" sz="quarter" idx="10"/>
          </p:nvPr>
        </p:nvSpPr>
        <p:spPr/>
        <p:txBody>
          <a:bodyPr/>
          <a:lstStyle>
            <a:lvl1pPr>
              <a:defRPr/>
            </a:lvl1pPr>
          </a:lstStyle>
          <a:p>
            <a:fld id="{1E22BD28-6EF5-4291-A5A9-A159F5998579}" type="slidenum">
              <a:rPr lang="en-GB" altLang="en-GB"/>
              <a:pPr/>
              <a:t>‹#›</a:t>
            </a:fld>
            <a:endParaRPr lang="en-GB" altLang="en-GB"/>
          </a:p>
        </p:txBody>
      </p:sp>
      <p:sp>
        <p:nvSpPr>
          <p:cNvPr id="4" name="TextBox 3"/>
          <p:cNvSpPr txBox="1"/>
          <p:nvPr userDrawn="1"/>
        </p:nvSpPr>
        <p:spPr>
          <a:xfrm>
            <a:off x="6264520" y="6518013"/>
            <a:ext cx="2879480" cy="297273"/>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en-US" altLang="zh-CN" sz="1000" b="1" dirty="0">
                <a:solidFill>
                  <a:srgbClr val="DDD2B5"/>
                </a:solidFill>
              </a:rPr>
              <a:t>PRINCIPLES OF MARKETING</a:t>
            </a:r>
            <a:r>
              <a:rPr lang="en-US" altLang="zh-CN" sz="1400" b="1" dirty="0">
                <a:solidFill>
                  <a:srgbClr val="9CD100"/>
                </a:solidFill>
              </a:rPr>
              <a:t>.</a:t>
            </a:r>
            <a:endParaRPr lang="zh-CN" altLang="en-US" sz="1000" b="1" dirty="0">
              <a:solidFill>
                <a:srgbClr val="9CD100"/>
              </a:solidFill>
            </a:endParaRPr>
          </a:p>
        </p:txBody>
      </p:sp>
      <p:sp>
        <p:nvSpPr>
          <p:cNvPr id="5" name="标题 1"/>
          <p:cNvSpPr>
            <a:spLocks noGrp="1"/>
          </p:cNvSpPr>
          <p:nvPr>
            <p:ph type="title"/>
          </p:nvPr>
        </p:nvSpPr>
        <p:spPr>
          <a:xfrm>
            <a:off x="725452" y="358775"/>
            <a:ext cx="8097629" cy="619126"/>
          </a:xfrm>
        </p:spPr>
        <p:txBody>
          <a:bodyPr/>
          <a:lstStyle/>
          <a:p>
            <a:r>
              <a:rPr lang="zh-CN" altLang="en-US"/>
              <a:t>单击此处编辑母版标题样式</a:t>
            </a:r>
          </a:p>
        </p:txBody>
      </p:sp>
      <p:sp>
        <p:nvSpPr>
          <p:cNvPr id="6" name="内容占位符 2"/>
          <p:cNvSpPr>
            <a:spLocks noGrp="1"/>
          </p:cNvSpPr>
          <p:nvPr>
            <p:ph idx="1"/>
          </p:nvPr>
        </p:nvSpPr>
        <p:spPr>
          <a:xfrm>
            <a:off x="935502" y="1308101"/>
            <a:ext cx="7827498"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35988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矩形 7"/>
          <p:cNvSpPr/>
          <p:nvPr userDrawn="1"/>
        </p:nvSpPr>
        <p:spPr bwMode="auto">
          <a:xfrm>
            <a:off x="0" y="0"/>
            <a:ext cx="9144000" cy="6858000"/>
          </a:xfrm>
          <a:prstGeom prst="rect">
            <a:avLst/>
          </a:prstGeom>
          <a:gradFill>
            <a:gsLst>
              <a:gs pos="15000">
                <a:schemeClr val="bg1"/>
              </a:gs>
              <a:gs pos="50000">
                <a:schemeClr val="bg1">
                  <a:lumMod val="40000"/>
                  <a:lumOff val="60000"/>
                </a:schemeClr>
              </a:gs>
              <a:gs pos="85000">
                <a:schemeClr val="bg1"/>
              </a:gs>
            </a:gsLst>
            <a:lin ang="5400000" scaled="0"/>
          </a:gra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9" name="矩形 8"/>
          <p:cNvSpPr/>
          <p:nvPr userDrawn="1"/>
        </p:nvSpPr>
        <p:spPr bwMode="auto">
          <a:xfrm>
            <a:off x="0" y="0"/>
            <a:ext cx="571500" cy="6858000"/>
          </a:xfrm>
          <a:prstGeom prst="rect">
            <a:avLst/>
          </a:prstGeom>
          <a:solidFill>
            <a:srgbClr val="990000"/>
          </a:solidFill>
          <a:ln w="6350" cap="flat" cmpd="sng" algn="ctr">
            <a:noFill/>
            <a:prstDash val="solid"/>
            <a:round/>
            <a:headEnd type="none" w="med" len="med"/>
            <a:tailEnd type="none" w="med" len="med"/>
          </a:ln>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sp>
        <p:nvSpPr>
          <p:cNvPr id="1413135" name="Rectangle 15"/>
          <p:cNvSpPr>
            <a:spLocks noGrp="1" noChangeArrowheads="1"/>
          </p:cNvSpPr>
          <p:nvPr>
            <p:ph type="sldNum" sz="quarter" idx="4"/>
          </p:nvPr>
        </p:nvSpPr>
        <p:spPr bwMode="auto">
          <a:xfrm>
            <a:off x="64968" y="6552201"/>
            <a:ext cx="443033" cy="169277"/>
          </a:xfrm>
          <a:prstGeom prst="rect">
            <a:avLst/>
          </a:prstGeom>
          <a:noFill/>
          <a:ln w="9525" algn="ctr">
            <a:noFill/>
            <a:miter lim="800000"/>
            <a:headEnd/>
            <a:tailEnd/>
          </a:ln>
          <a:effectLst/>
        </p:spPr>
        <p:txBody>
          <a:bodyPr vert="horz" wrap="square" lIns="0" tIns="0" rIns="0" bIns="0" numCol="1" anchor="b" anchorCtr="0" compatLnSpc="1">
            <a:prstTxWarp prst="textNoShape">
              <a:avLst/>
            </a:prstTxWarp>
            <a:spAutoFit/>
          </a:bodyPr>
          <a:lstStyle>
            <a:lvl1pPr algn="ctr" eaLnBrk="1" hangingPunct="1">
              <a:defRPr sz="1100" b="1">
                <a:solidFill>
                  <a:srgbClr val="000000"/>
                </a:solidFill>
                <a:latin typeface="+mn-lt"/>
              </a:defRPr>
            </a:lvl1pPr>
          </a:lstStyle>
          <a:p>
            <a:pPr fontAlgn="base">
              <a:spcBef>
                <a:spcPct val="0"/>
              </a:spcBef>
              <a:spcAft>
                <a:spcPct val="0"/>
              </a:spcAft>
            </a:pPr>
            <a:fld id="{BE0D9C5B-8233-43AD-8B2A-8B7C493779E0}" type="slidenum">
              <a:rPr lang="en-GB" altLang="en-GB" smtClean="0"/>
              <a:pPr fontAlgn="base">
                <a:spcBef>
                  <a:spcPct val="0"/>
                </a:spcBef>
                <a:spcAft>
                  <a:spcPct val="0"/>
                </a:spcAft>
              </a:pPr>
              <a:t>‹#›</a:t>
            </a:fld>
            <a:endParaRPr lang="en-GB" altLang="en-GB"/>
          </a:p>
        </p:txBody>
      </p:sp>
      <p:sp>
        <p:nvSpPr>
          <p:cNvPr id="1413137" name="Rectangle 17"/>
          <p:cNvSpPr>
            <a:spLocks noGrp="1" noChangeArrowheads="1"/>
          </p:cNvSpPr>
          <p:nvPr>
            <p:ph type="title"/>
          </p:nvPr>
        </p:nvSpPr>
        <p:spPr bwMode="auto">
          <a:xfrm>
            <a:off x="725452" y="358775"/>
            <a:ext cx="8097629" cy="619126"/>
          </a:xfrm>
          <a:prstGeom prst="rect">
            <a:avLst/>
          </a:prstGeom>
          <a:noFill/>
          <a:ln w="9525">
            <a:noFill/>
            <a:miter lim="800000"/>
            <a:headEnd/>
            <a:tailEnd/>
          </a:ln>
          <a:effectLst/>
        </p:spPr>
        <p:txBody>
          <a:bodyPr vert="horz" wrap="square" lIns="82951" tIns="41476" rIns="82951" bIns="41476" numCol="1" anchor="t" anchorCtr="0" compatLnSpc="1">
            <a:prstTxWarp prst="textNoShape">
              <a:avLst/>
            </a:prstTxWarp>
          </a:bodyPr>
          <a:lstStyle/>
          <a:p>
            <a:pPr lvl="0"/>
            <a:r>
              <a:rPr lang="en-GB" altLang="en-GB" dirty="0"/>
              <a:t>Click to edit Master title style</a:t>
            </a:r>
          </a:p>
        </p:txBody>
      </p:sp>
      <p:sp>
        <p:nvSpPr>
          <p:cNvPr id="1413142" name="Rectangle 22"/>
          <p:cNvSpPr>
            <a:spLocks noGrp="1" noChangeArrowheads="1"/>
          </p:cNvSpPr>
          <p:nvPr>
            <p:ph type="body" idx="1"/>
          </p:nvPr>
        </p:nvSpPr>
        <p:spPr bwMode="auto">
          <a:xfrm>
            <a:off x="728664" y="1308101"/>
            <a:ext cx="8034337" cy="5008564"/>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ltLang="en-GB" dirty="0"/>
              <a:t>Click to edit Master text styles</a:t>
            </a:r>
          </a:p>
          <a:p>
            <a:pPr lvl="1"/>
            <a:r>
              <a:rPr lang="en-GB" altLang="en-GB" dirty="0"/>
              <a:t>Second level</a:t>
            </a:r>
          </a:p>
          <a:p>
            <a:pPr lvl="2"/>
            <a:r>
              <a:rPr lang="en-GB" altLang="en-GB" dirty="0"/>
              <a:t>Third level</a:t>
            </a:r>
          </a:p>
          <a:p>
            <a:pPr lvl="3"/>
            <a:r>
              <a:rPr lang="en-GB" altLang="en-GB" dirty="0"/>
              <a:t>Fourth level</a:t>
            </a:r>
          </a:p>
        </p:txBody>
      </p:sp>
      <p:sp>
        <p:nvSpPr>
          <p:cNvPr id="7" name="TextBox 6"/>
          <p:cNvSpPr txBox="1"/>
          <p:nvPr userDrawn="1"/>
        </p:nvSpPr>
        <p:spPr>
          <a:xfrm>
            <a:off x="7956376" y="6454983"/>
            <a:ext cx="879468" cy="266495"/>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zh-CN" altLang="en-US" sz="1200" b="1" dirty="0">
                <a:solidFill>
                  <a:srgbClr val="0066FF"/>
                </a:solidFill>
              </a:rPr>
              <a:t>汽车营销</a:t>
            </a:r>
            <a:endParaRPr lang="zh-CN" altLang="en-US" sz="1200" b="1" dirty="0">
              <a:solidFill>
                <a:srgbClr val="990000"/>
              </a:solidFill>
            </a:endParaRPr>
          </a:p>
        </p:txBody>
      </p:sp>
      <p:sp>
        <p:nvSpPr>
          <p:cNvPr id="10" name="矩形 9"/>
          <p:cNvSpPr/>
          <p:nvPr userDrawn="1"/>
        </p:nvSpPr>
        <p:spPr bwMode="auto">
          <a:xfrm>
            <a:off x="38100" y="1310641"/>
            <a:ext cx="419100" cy="2785110"/>
          </a:xfrm>
          <a:prstGeom prst="rect">
            <a:avLst/>
          </a:prstGeom>
          <a:noFill/>
          <a:ln w="3175" cap="flat" cmpd="sng" algn="ctr">
            <a:noFill/>
            <a:prstDash val="solid"/>
            <a:miter lim="800000"/>
            <a:headEnd type="none" w="med" len="med"/>
            <a:tailEnd type="none" w="med" len="med"/>
          </a:ln>
          <a:effectLst/>
        </p:spPr>
        <p:txBody>
          <a:bodyPr vert="eaVert"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2800" spc="300">
                <a:solidFill>
                  <a:srgbClr val="000000"/>
                </a:solidFill>
                <a:latin typeface="方正大黑简体" pitchFamily="65" charset="-122"/>
                <a:ea typeface="方正大黑简体" pitchFamily="65" charset="-122"/>
              </a:rPr>
              <a:t>汽车营销战略与营销管理</a:t>
            </a:r>
            <a:endParaRPr lang="en-US" altLang="zh-CN" sz="2800" spc="300">
              <a:solidFill>
                <a:srgbClr val="000000"/>
              </a:solidFill>
              <a:latin typeface="方正大黑简体" pitchFamily="65" charset="-122"/>
              <a:ea typeface="方正大黑简体" pitchFamily="65" charset="-122"/>
            </a:endParaRPr>
          </a:p>
        </p:txBody>
      </p:sp>
    </p:spTree>
    <p:extLst>
      <p:ext uri="{BB962C8B-B14F-4D97-AF65-F5344CB8AC3E}">
        <p14:creationId xmlns:p14="http://schemas.microsoft.com/office/powerpoint/2010/main" val="46311577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hf hdr="0" ftr="0" dt="0"/>
  <p:txStyles>
    <p:titleStyle>
      <a:lvl1pPr algn="l" rtl="0" fontAlgn="base">
        <a:lnSpc>
          <a:spcPct val="100000"/>
        </a:lnSpc>
        <a:spcBef>
          <a:spcPct val="0"/>
        </a:spcBef>
        <a:spcAft>
          <a:spcPct val="0"/>
        </a:spcAft>
        <a:defRPr sz="3000">
          <a:solidFill>
            <a:srgbClr val="C00000"/>
          </a:solidFill>
          <a:latin typeface="+mj-lt"/>
          <a:ea typeface="+mj-ea"/>
          <a:cs typeface="+mj-cs"/>
        </a:defRPr>
      </a:lvl1pPr>
      <a:lvl2pPr algn="l" rtl="0" fontAlgn="base">
        <a:lnSpc>
          <a:spcPts val="1861"/>
        </a:lnSpc>
        <a:spcBef>
          <a:spcPct val="0"/>
        </a:spcBef>
        <a:spcAft>
          <a:spcPct val="0"/>
        </a:spcAft>
        <a:defRPr sz="1800">
          <a:solidFill>
            <a:schemeClr val="tx1"/>
          </a:solidFill>
          <a:latin typeface="Verdana" pitchFamily="34" charset="0"/>
        </a:defRPr>
      </a:lvl2pPr>
      <a:lvl3pPr algn="l" rtl="0" fontAlgn="base">
        <a:lnSpc>
          <a:spcPts val="1861"/>
        </a:lnSpc>
        <a:spcBef>
          <a:spcPct val="0"/>
        </a:spcBef>
        <a:spcAft>
          <a:spcPct val="0"/>
        </a:spcAft>
        <a:defRPr sz="1800">
          <a:solidFill>
            <a:schemeClr val="tx1"/>
          </a:solidFill>
          <a:latin typeface="Verdana" pitchFamily="34" charset="0"/>
        </a:defRPr>
      </a:lvl3pPr>
      <a:lvl4pPr algn="l" rtl="0" fontAlgn="base">
        <a:lnSpc>
          <a:spcPts val="1861"/>
        </a:lnSpc>
        <a:spcBef>
          <a:spcPct val="0"/>
        </a:spcBef>
        <a:spcAft>
          <a:spcPct val="0"/>
        </a:spcAft>
        <a:defRPr sz="1800">
          <a:solidFill>
            <a:schemeClr val="tx1"/>
          </a:solidFill>
          <a:latin typeface="Verdana" pitchFamily="34" charset="0"/>
        </a:defRPr>
      </a:lvl4pPr>
      <a:lvl5pPr algn="l" rtl="0" fontAlgn="base">
        <a:lnSpc>
          <a:spcPts val="1861"/>
        </a:lnSpc>
        <a:spcBef>
          <a:spcPct val="0"/>
        </a:spcBef>
        <a:spcAft>
          <a:spcPct val="0"/>
        </a:spcAft>
        <a:defRPr sz="1800">
          <a:solidFill>
            <a:schemeClr val="tx1"/>
          </a:solidFill>
          <a:latin typeface="Verdana" pitchFamily="34" charset="0"/>
        </a:defRPr>
      </a:lvl5pPr>
      <a:lvl6pPr marL="405185" algn="l" rtl="0" fontAlgn="base">
        <a:lnSpc>
          <a:spcPts val="1861"/>
        </a:lnSpc>
        <a:spcBef>
          <a:spcPct val="0"/>
        </a:spcBef>
        <a:spcAft>
          <a:spcPct val="0"/>
        </a:spcAft>
        <a:defRPr sz="1800">
          <a:solidFill>
            <a:schemeClr val="tx1"/>
          </a:solidFill>
          <a:latin typeface="Verdana" pitchFamily="34" charset="0"/>
        </a:defRPr>
      </a:lvl6pPr>
      <a:lvl7pPr marL="810372" algn="l" rtl="0" fontAlgn="base">
        <a:lnSpc>
          <a:spcPts val="1861"/>
        </a:lnSpc>
        <a:spcBef>
          <a:spcPct val="0"/>
        </a:spcBef>
        <a:spcAft>
          <a:spcPct val="0"/>
        </a:spcAft>
        <a:defRPr sz="1800">
          <a:solidFill>
            <a:schemeClr val="tx1"/>
          </a:solidFill>
          <a:latin typeface="Verdana" pitchFamily="34" charset="0"/>
        </a:defRPr>
      </a:lvl7pPr>
      <a:lvl8pPr marL="1215556" algn="l" rtl="0" fontAlgn="base">
        <a:lnSpc>
          <a:spcPts val="1861"/>
        </a:lnSpc>
        <a:spcBef>
          <a:spcPct val="0"/>
        </a:spcBef>
        <a:spcAft>
          <a:spcPct val="0"/>
        </a:spcAft>
        <a:defRPr sz="1800">
          <a:solidFill>
            <a:schemeClr val="tx1"/>
          </a:solidFill>
          <a:latin typeface="Verdana" pitchFamily="34" charset="0"/>
        </a:defRPr>
      </a:lvl8pPr>
      <a:lvl9pPr marL="1620741" algn="l" rtl="0" fontAlgn="base">
        <a:lnSpc>
          <a:spcPts val="1861"/>
        </a:lnSpc>
        <a:spcBef>
          <a:spcPct val="0"/>
        </a:spcBef>
        <a:spcAft>
          <a:spcPct val="0"/>
        </a:spcAft>
        <a:defRPr sz="1800">
          <a:solidFill>
            <a:schemeClr val="tx1"/>
          </a:solidFill>
          <a:latin typeface="Verdana" pitchFamily="34" charset="0"/>
        </a:defRPr>
      </a:lvl9pPr>
    </p:titleStyle>
    <p:bodyStyle>
      <a:lvl1pPr marL="168827" indent="-168827" algn="l" rtl="0" fontAlgn="base">
        <a:lnSpc>
          <a:spcPct val="102000"/>
        </a:lnSpc>
        <a:spcBef>
          <a:spcPct val="0"/>
        </a:spcBef>
        <a:spcAft>
          <a:spcPct val="37000"/>
        </a:spcAft>
        <a:buChar char="•"/>
        <a:tabLst>
          <a:tab pos="5064818" algn="l"/>
        </a:tabLst>
        <a:defRPr sz="2000">
          <a:solidFill>
            <a:srgbClr val="000000"/>
          </a:solidFill>
          <a:latin typeface="+mn-lt"/>
          <a:ea typeface="+mn-ea"/>
          <a:cs typeface="+mn-cs"/>
        </a:defRPr>
      </a:lvl1pPr>
      <a:lvl2pPr marL="339062" indent="-168827" algn="l" rtl="0" fontAlgn="base">
        <a:lnSpc>
          <a:spcPct val="94000"/>
        </a:lnSpc>
        <a:spcBef>
          <a:spcPct val="0"/>
        </a:spcBef>
        <a:spcAft>
          <a:spcPct val="36000"/>
        </a:spcAft>
        <a:buChar char="–"/>
        <a:tabLst>
          <a:tab pos="5064818" algn="l"/>
        </a:tabLst>
        <a:defRPr sz="1800">
          <a:solidFill>
            <a:srgbClr val="000000"/>
          </a:solidFill>
          <a:latin typeface="+mn-lt"/>
        </a:defRPr>
      </a:lvl2pPr>
      <a:lvl3pPr marL="509295" indent="-168827" algn="l" rtl="0" fontAlgn="base">
        <a:lnSpc>
          <a:spcPct val="95000"/>
        </a:lnSpc>
        <a:spcBef>
          <a:spcPct val="0"/>
        </a:spcBef>
        <a:spcAft>
          <a:spcPct val="30000"/>
        </a:spcAft>
        <a:buChar char="–"/>
        <a:tabLst>
          <a:tab pos="5064818" algn="l"/>
        </a:tabLst>
        <a:defRPr sz="1600">
          <a:solidFill>
            <a:srgbClr val="000000"/>
          </a:solidFill>
          <a:latin typeface="+mn-lt"/>
        </a:defRPr>
      </a:lvl3pPr>
      <a:lvl4pPr marL="683751" indent="-173049" algn="l" rtl="0" fontAlgn="base">
        <a:lnSpc>
          <a:spcPct val="97000"/>
        </a:lnSpc>
        <a:spcBef>
          <a:spcPct val="0"/>
        </a:spcBef>
        <a:spcAft>
          <a:spcPct val="28000"/>
        </a:spcAft>
        <a:buChar char="–"/>
        <a:tabLst>
          <a:tab pos="5064818" algn="l"/>
        </a:tabLst>
        <a:defRPr sz="1100">
          <a:solidFill>
            <a:srgbClr val="000000"/>
          </a:solidFill>
          <a:latin typeface="+mn-lt"/>
        </a:defRPr>
      </a:lvl4pPr>
      <a:lvl5pPr marL="851171"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5pPr>
      <a:lvl6pPr marL="1256357"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6pPr>
      <a:lvl7pPr marL="1661542"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7pPr>
      <a:lvl8pPr marL="2066728"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8pPr>
      <a:lvl9pPr marL="2471913"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9pPr>
    </p:bodyStyle>
    <p:otherStyle>
      <a:defPPr>
        <a:defRPr lang="zh-CN"/>
      </a:defPPr>
      <a:lvl1pPr marL="0" algn="l" defTabSz="810372" rtl="0" eaLnBrk="1" latinLnBrk="0" hangingPunct="1">
        <a:defRPr sz="1600" kern="1200">
          <a:solidFill>
            <a:schemeClr val="tx1"/>
          </a:solidFill>
          <a:latin typeface="+mn-lt"/>
          <a:ea typeface="+mn-ea"/>
          <a:cs typeface="+mn-cs"/>
        </a:defRPr>
      </a:lvl1pPr>
      <a:lvl2pPr marL="405185" algn="l" defTabSz="810372" rtl="0" eaLnBrk="1" latinLnBrk="0" hangingPunct="1">
        <a:defRPr sz="1600" kern="1200">
          <a:solidFill>
            <a:schemeClr val="tx1"/>
          </a:solidFill>
          <a:latin typeface="+mn-lt"/>
          <a:ea typeface="+mn-ea"/>
          <a:cs typeface="+mn-cs"/>
        </a:defRPr>
      </a:lvl2pPr>
      <a:lvl3pPr marL="810372" algn="l" defTabSz="810372" rtl="0" eaLnBrk="1" latinLnBrk="0" hangingPunct="1">
        <a:defRPr sz="1600" kern="1200">
          <a:solidFill>
            <a:schemeClr val="tx1"/>
          </a:solidFill>
          <a:latin typeface="+mn-lt"/>
          <a:ea typeface="+mn-ea"/>
          <a:cs typeface="+mn-cs"/>
        </a:defRPr>
      </a:lvl3pPr>
      <a:lvl4pPr marL="1215556" algn="l" defTabSz="810372" rtl="0" eaLnBrk="1" latinLnBrk="0" hangingPunct="1">
        <a:defRPr sz="1600" kern="1200">
          <a:solidFill>
            <a:schemeClr val="tx1"/>
          </a:solidFill>
          <a:latin typeface="+mn-lt"/>
          <a:ea typeface="+mn-ea"/>
          <a:cs typeface="+mn-cs"/>
        </a:defRPr>
      </a:lvl4pPr>
      <a:lvl5pPr marL="1620741" algn="l" defTabSz="810372" rtl="0" eaLnBrk="1" latinLnBrk="0" hangingPunct="1">
        <a:defRPr sz="1600" kern="1200">
          <a:solidFill>
            <a:schemeClr val="tx1"/>
          </a:solidFill>
          <a:latin typeface="+mn-lt"/>
          <a:ea typeface="+mn-ea"/>
          <a:cs typeface="+mn-cs"/>
        </a:defRPr>
      </a:lvl5pPr>
      <a:lvl6pPr marL="2025928" algn="l" defTabSz="810372" rtl="0" eaLnBrk="1" latinLnBrk="0" hangingPunct="1">
        <a:defRPr sz="1600" kern="1200">
          <a:solidFill>
            <a:schemeClr val="tx1"/>
          </a:solidFill>
          <a:latin typeface="+mn-lt"/>
          <a:ea typeface="+mn-ea"/>
          <a:cs typeface="+mn-cs"/>
        </a:defRPr>
      </a:lvl6pPr>
      <a:lvl7pPr marL="2431112" algn="l" defTabSz="810372" rtl="0" eaLnBrk="1" latinLnBrk="0" hangingPunct="1">
        <a:defRPr sz="1600" kern="1200">
          <a:solidFill>
            <a:schemeClr val="tx1"/>
          </a:solidFill>
          <a:latin typeface="+mn-lt"/>
          <a:ea typeface="+mn-ea"/>
          <a:cs typeface="+mn-cs"/>
        </a:defRPr>
      </a:lvl7pPr>
      <a:lvl8pPr marL="2836298" algn="l" defTabSz="810372" rtl="0" eaLnBrk="1" latinLnBrk="0" hangingPunct="1">
        <a:defRPr sz="1600" kern="1200">
          <a:solidFill>
            <a:schemeClr val="tx1"/>
          </a:solidFill>
          <a:latin typeface="+mn-lt"/>
          <a:ea typeface="+mn-ea"/>
          <a:cs typeface="+mn-cs"/>
        </a:defRPr>
      </a:lvl8pPr>
      <a:lvl9pPr marL="3241484" algn="l" defTabSz="8103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wmf"/><Relationship Id="rId4" Type="http://schemas.openxmlformats.org/officeDocument/2006/relationships/image" Target="../media/image4.wm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B8C2C21C-02CB-4A21-90F4-85B2AD557670}" type="slidenum">
              <a:rPr lang="en-GB" altLang="en-GB" smtClean="0"/>
              <a:pPr/>
              <a:t>1</a:t>
            </a:fld>
            <a:endParaRPr lang="en-GB" altLang="en-GB" dirty="0"/>
          </a:p>
        </p:txBody>
      </p:sp>
      <p:sp>
        <p:nvSpPr>
          <p:cNvPr id="5" name="标题 1"/>
          <p:cNvSpPr>
            <a:spLocks noGrp="1"/>
          </p:cNvSpPr>
          <p:nvPr>
            <p:ph type="title"/>
          </p:nvPr>
        </p:nvSpPr>
        <p:spPr>
          <a:xfrm>
            <a:off x="725452" y="870479"/>
            <a:ext cx="8097629" cy="515938"/>
          </a:xfrm>
        </p:spPr>
        <p:txBody>
          <a:bodyPr/>
          <a:lstStyle/>
          <a:p>
            <a:r>
              <a:rPr lang="en-US" altLang="zh-CN" b="1" dirty="0"/>
              <a:t>2.1  </a:t>
            </a:r>
            <a:r>
              <a:rPr lang="zh-CN" altLang="zh-CN" b="1" dirty="0"/>
              <a:t>汽车企业的战略规划</a:t>
            </a:r>
            <a:br>
              <a:rPr lang="zh-CN" altLang="zh-CN" b="1" dirty="0"/>
            </a:br>
            <a:endParaRPr lang="zh-CN" altLang="en-US" dirty="0"/>
          </a:p>
        </p:txBody>
      </p:sp>
      <p:sp>
        <p:nvSpPr>
          <p:cNvPr id="7" name="内容占位符 2"/>
          <p:cNvSpPr>
            <a:spLocks noGrp="1"/>
          </p:cNvSpPr>
          <p:nvPr>
            <p:ph idx="1"/>
          </p:nvPr>
        </p:nvSpPr>
        <p:spPr>
          <a:xfrm>
            <a:off x="728664" y="1661585"/>
            <a:ext cx="8034337" cy="4173803"/>
          </a:xfrm>
        </p:spPr>
        <p:txBody>
          <a:bodyPr/>
          <a:lstStyle/>
          <a:p>
            <a:pPr>
              <a:lnSpc>
                <a:spcPct val="100000"/>
              </a:lnSpc>
              <a:buClr>
                <a:srgbClr val="C00000"/>
              </a:buClr>
              <a:buSzPct val="80000"/>
              <a:buNone/>
            </a:pPr>
            <a:r>
              <a:rPr lang="en-US" altLang="zh-CN" dirty="0">
                <a:latin typeface="+mn-ea"/>
              </a:rPr>
              <a:t>2.1.1</a:t>
            </a:r>
            <a:r>
              <a:rPr lang="zh-CN" altLang="en-US" dirty="0">
                <a:latin typeface="+mn-ea"/>
              </a:rPr>
              <a:t>战略的概念与特征</a:t>
            </a:r>
            <a:endParaRPr lang="en-US" altLang="zh-CN" dirty="0">
              <a:latin typeface="+mn-ea"/>
            </a:endParaRPr>
          </a:p>
          <a:p>
            <a:pPr>
              <a:lnSpc>
                <a:spcPct val="100000"/>
              </a:lnSpc>
              <a:buClr>
                <a:srgbClr val="C00000"/>
              </a:buClr>
              <a:buSzPct val="80000"/>
              <a:buNone/>
            </a:pPr>
            <a:r>
              <a:rPr lang="en-US" altLang="zh-CN" dirty="0">
                <a:latin typeface="+mn-ea"/>
              </a:rPr>
              <a:t>1.</a:t>
            </a:r>
            <a:r>
              <a:rPr lang="zh-CN" altLang="en-US" dirty="0">
                <a:latin typeface="+mn-ea"/>
              </a:rPr>
              <a:t>战略的概念</a:t>
            </a:r>
            <a:endParaRPr lang="en-US" altLang="zh-CN" dirty="0">
              <a:latin typeface="+mn-ea"/>
            </a:endParaRPr>
          </a:p>
          <a:p>
            <a:pPr>
              <a:lnSpc>
                <a:spcPct val="100000"/>
              </a:lnSpc>
              <a:buClr>
                <a:srgbClr val="C00000"/>
              </a:buClr>
              <a:buSzPct val="80000"/>
              <a:buNone/>
            </a:pPr>
            <a:r>
              <a:rPr lang="zh-CN" altLang="en-US" dirty="0">
                <a:latin typeface="+mn-ea"/>
              </a:rPr>
              <a:t>公司需要有一个达到其目标的全盘的、总的计划，这就叫做</a:t>
            </a:r>
            <a:r>
              <a:rPr lang="zh-CN" altLang="en-US" b="1" dirty="0">
                <a:solidFill>
                  <a:srgbClr val="FF0000"/>
                </a:solidFill>
                <a:latin typeface="+mn-ea"/>
              </a:rPr>
              <a:t>战略</a:t>
            </a:r>
            <a:r>
              <a:rPr lang="zh-CN" altLang="en-US" dirty="0">
                <a:latin typeface="+mn-ea"/>
              </a:rPr>
              <a:t>。</a:t>
            </a:r>
            <a:endParaRPr lang="en-US" altLang="zh-CN" dirty="0">
              <a:latin typeface="+mn-ea"/>
            </a:endParaRPr>
          </a:p>
          <a:p>
            <a:pPr>
              <a:lnSpc>
                <a:spcPct val="100000"/>
              </a:lnSpc>
              <a:buClr>
                <a:srgbClr val="C00000"/>
              </a:buClr>
              <a:buSzPct val="80000"/>
              <a:buNone/>
            </a:pPr>
            <a:r>
              <a:rPr lang="en-US" altLang="zh-CN" dirty="0">
                <a:latin typeface="+mn-ea"/>
              </a:rPr>
              <a:t>2.</a:t>
            </a:r>
            <a:r>
              <a:rPr lang="zh-CN" altLang="en-US" dirty="0">
                <a:latin typeface="+mn-ea"/>
              </a:rPr>
              <a:t>战略的特征</a:t>
            </a:r>
          </a:p>
          <a:p>
            <a:pPr lvl="1">
              <a:lnSpc>
                <a:spcPct val="100000"/>
              </a:lnSpc>
              <a:buClr>
                <a:srgbClr val="C00000"/>
              </a:buClr>
              <a:buSzPct val="80000"/>
              <a:buNone/>
            </a:pPr>
            <a:r>
              <a:rPr lang="zh-CN" altLang="en-US" dirty="0">
                <a:latin typeface="+mn-ea"/>
              </a:rPr>
              <a:t>（</a:t>
            </a:r>
            <a:r>
              <a:rPr lang="en-US" altLang="zh-CN" dirty="0">
                <a:latin typeface="+mn-ea"/>
              </a:rPr>
              <a:t>1</a:t>
            </a:r>
            <a:r>
              <a:rPr lang="zh-CN" altLang="en-US" dirty="0">
                <a:latin typeface="+mn-ea"/>
              </a:rPr>
              <a:t>）全局性 </a:t>
            </a:r>
          </a:p>
          <a:p>
            <a:pPr lvl="1">
              <a:lnSpc>
                <a:spcPct val="100000"/>
              </a:lnSpc>
              <a:buClr>
                <a:srgbClr val="C00000"/>
              </a:buClr>
              <a:buSzPct val="80000"/>
              <a:buNone/>
            </a:pPr>
            <a:r>
              <a:rPr lang="zh-CN" altLang="en-US" dirty="0">
                <a:latin typeface="+mn-ea"/>
              </a:rPr>
              <a:t>（</a:t>
            </a:r>
            <a:r>
              <a:rPr lang="en-US" altLang="zh-CN" dirty="0">
                <a:latin typeface="+mn-ea"/>
              </a:rPr>
              <a:t>2</a:t>
            </a:r>
            <a:r>
              <a:rPr lang="zh-CN" altLang="en-US" dirty="0">
                <a:latin typeface="+mn-ea"/>
              </a:rPr>
              <a:t>）长远性</a:t>
            </a:r>
          </a:p>
          <a:p>
            <a:pPr lvl="1">
              <a:lnSpc>
                <a:spcPct val="100000"/>
              </a:lnSpc>
              <a:buClr>
                <a:srgbClr val="C00000"/>
              </a:buClr>
              <a:buSzPct val="80000"/>
              <a:buNone/>
            </a:pPr>
            <a:r>
              <a:rPr lang="zh-CN" altLang="en-US" dirty="0">
                <a:latin typeface="+mn-ea"/>
              </a:rPr>
              <a:t>（</a:t>
            </a:r>
            <a:r>
              <a:rPr lang="en-US" altLang="zh-CN" dirty="0">
                <a:latin typeface="+mn-ea"/>
              </a:rPr>
              <a:t>3</a:t>
            </a:r>
            <a:r>
              <a:rPr lang="zh-CN" altLang="en-US" dirty="0">
                <a:latin typeface="+mn-ea"/>
              </a:rPr>
              <a:t>）抗争性 </a:t>
            </a:r>
          </a:p>
          <a:p>
            <a:pPr lvl="1">
              <a:lnSpc>
                <a:spcPct val="100000"/>
              </a:lnSpc>
              <a:buClr>
                <a:srgbClr val="C00000"/>
              </a:buClr>
              <a:buSzPct val="80000"/>
              <a:buNone/>
            </a:pPr>
            <a:r>
              <a:rPr lang="zh-CN" altLang="en-US" dirty="0">
                <a:latin typeface="+mn-ea"/>
              </a:rPr>
              <a:t>（</a:t>
            </a:r>
            <a:r>
              <a:rPr lang="en-US" altLang="zh-CN" dirty="0">
                <a:latin typeface="+mn-ea"/>
              </a:rPr>
              <a:t>4</a:t>
            </a:r>
            <a:r>
              <a:rPr lang="zh-CN" altLang="en-US" dirty="0">
                <a:latin typeface="+mn-ea"/>
              </a:rPr>
              <a:t>）指导性 </a:t>
            </a:r>
          </a:p>
          <a:p>
            <a:pPr lvl="1">
              <a:lnSpc>
                <a:spcPct val="100000"/>
              </a:lnSpc>
              <a:buClr>
                <a:srgbClr val="C00000"/>
              </a:buClr>
              <a:buSzPct val="80000"/>
              <a:buNone/>
            </a:pPr>
            <a:r>
              <a:rPr lang="zh-CN" altLang="en-US" dirty="0">
                <a:latin typeface="+mn-ea"/>
              </a:rPr>
              <a:t>（</a:t>
            </a:r>
            <a:r>
              <a:rPr lang="en-US" altLang="zh-CN" dirty="0">
                <a:latin typeface="+mn-ea"/>
              </a:rPr>
              <a:t>5</a:t>
            </a:r>
            <a:r>
              <a:rPr lang="zh-CN" altLang="en-US" dirty="0">
                <a:latin typeface="+mn-ea"/>
              </a:rPr>
              <a:t>）客观性 </a:t>
            </a:r>
          </a:p>
          <a:p>
            <a:pPr lvl="1">
              <a:lnSpc>
                <a:spcPct val="100000"/>
              </a:lnSpc>
              <a:buClr>
                <a:srgbClr val="C00000"/>
              </a:buClr>
              <a:buSzPct val="80000"/>
              <a:buNone/>
            </a:pPr>
            <a:r>
              <a:rPr lang="zh-CN" altLang="en-US" dirty="0">
                <a:latin typeface="+mn-ea"/>
              </a:rPr>
              <a:t>（</a:t>
            </a:r>
            <a:r>
              <a:rPr lang="en-US" altLang="zh-CN" dirty="0">
                <a:latin typeface="+mn-ea"/>
              </a:rPr>
              <a:t>6</a:t>
            </a:r>
            <a:r>
              <a:rPr lang="zh-CN" altLang="en-US" dirty="0">
                <a:latin typeface="+mn-ea"/>
              </a:rPr>
              <a:t>）可调性 </a:t>
            </a:r>
          </a:p>
          <a:p>
            <a:pPr lvl="1">
              <a:lnSpc>
                <a:spcPct val="100000"/>
              </a:lnSpc>
              <a:buClr>
                <a:srgbClr val="C00000"/>
              </a:buClr>
              <a:buSzPct val="80000"/>
              <a:buNone/>
            </a:pPr>
            <a:r>
              <a:rPr lang="zh-CN" altLang="en-US" dirty="0">
                <a:latin typeface="+mn-ea"/>
              </a:rPr>
              <a:t>（</a:t>
            </a:r>
            <a:r>
              <a:rPr lang="en-US" altLang="zh-CN" dirty="0">
                <a:latin typeface="+mn-ea"/>
              </a:rPr>
              <a:t>7</a:t>
            </a:r>
            <a:r>
              <a:rPr lang="zh-CN" altLang="en-US" dirty="0">
                <a:latin typeface="+mn-ea"/>
              </a:rPr>
              <a:t>）广泛性 </a:t>
            </a:r>
          </a:p>
          <a:p>
            <a:pPr>
              <a:lnSpc>
                <a:spcPct val="100000"/>
              </a:lnSpc>
              <a:buClr>
                <a:srgbClr val="C00000"/>
              </a:buClr>
              <a:buSzPct val="80000"/>
              <a:buNone/>
            </a:pPr>
            <a:endParaRPr lang="en-US" altLang="zh-CN" dirty="0">
              <a:latin typeface="+mn-ea"/>
            </a:endParaRPr>
          </a:p>
        </p:txBody>
      </p:sp>
    </p:spTree>
    <p:extLst>
      <p:ext uri="{BB962C8B-B14F-4D97-AF65-F5344CB8AC3E}">
        <p14:creationId xmlns:p14="http://schemas.microsoft.com/office/powerpoint/2010/main" val="895603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xEl>
                                              <p:pRg st="1" end="1"/>
                                            </p:txEl>
                                          </p:spTgt>
                                        </p:tgtEl>
                                        <p:attrNameLst>
                                          <p:attrName>style.visibility</p:attrName>
                                        </p:attrNameLst>
                                      </p:cBhvr>
                                      <p:to>
                                        <p:strVal val="visible"/>
                                      </p:to>
                                    </p:set>
                                    <p:animEffect transition="in" filter="fade">
                                      <p:cBhvr>
                                        <p:cTn id="14" dur="1000"/>
                                        <p:tgtEl>
                                          <p:spTgt spid="7">
                                            <p:txEl>
                                              <p:pRg st="1" end="1"/>
                                            </p:txEl>
                                          </p:spTgt>
                                        </p:tgtEl>
                                      </p:cBhvr>
                                    </p:animEffect>
                                    <p:anim calcmode="lin" valueType="num">
                                      <p:cBhvr>
                                        <p:cTn id="15"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Effect transition="in" filter="fade">
                                      <p:cBhvr>
                                        <p:cTn id="21" dur="1000"/>
                                        <p:tgtEl>
                                          <p:spTgt spid="7">
                                            <p:txEl>
                                              <p:pRg st="2" end="2"/>
                                            </p:txEl>
                                          </p:spTgt>
                                        </p:tgtEl>
                                      </p:cBhvr>
                                    </p:animEffect>
                                    <p:anim calcmode="lin" valueType="num">
                                      <p:cBhvr>
                                        <p:cTn id="22"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
                                            <p:txEl>
                                              <p:pRg st="3" end="3"/>
                                            </p:txEl>
                                          </p:spTgt>
                                        </p:tgtEl>
                                        <p:attrNameLst>
                                          <p:attrName>style.visibility</p:attrName>
                                        </p:attrNameLst>
                                      </p:cBhvr>
                                      <p:to>
                                        <p:strVal val="visible"/>
                                      </p:to>
                                    </p:set>
                                    <p:animEffect transition="in" filter="fade">
                                      <p:cBhvr>
                                        <p:cTn id="28" dur="1000"/>
                                        <p:tgtEl>
                                          <p:spTgt spid="7">
                                            <p:txEl>
                                              <p:pRg st="3" end="3"/>
                                            </p:txEl>
                                          </p:spTgt>
                                        </p:tgtEl>
                                      </p:cBhvr>
                                    </p:animEffect>
                                    <p:anim calcmode="lin" valueType="num">
                                      <p:cBhvr>
                                        <p:cTn id="29"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Effect transition="in" filter="fade">
                                      <p:cBhvr>
                                        <p:cTn id="35" dur="1000"/>
                                        <p:tgtEl>
                                          <p:spTgt spid="7">
                                            <p:txEl>
                                              <p:pRg st="4" end="4"/>
                                            </p:txEl>
                                          </p:spTgt>
                                        </p:tgtEl>
                                      </p:cBhvr>
                                    </p:animEffect>
                                    <p:anim calcmode="lin" valueType="num">
                                      <p:cBhvr>
                                        <p:cTn id="36"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7">
                                            <p:txEl>
                                              <p:pRg st="5" end="5"/>
                                            </p:txEl>
                                          </p:spTgt>
                                        </p:tgtEl>
                                        <p:attrNameLst>
                                          <p:attrName>style.visibility</p:attrName>
                                        </p:attrNameLst>
                                      </p:cBhvr>
                                      <p:to>
                                        <p:strVal val="visible"/>
                                      </p:to>
                                    </p:set>
                                    <p:animEffect transition="in" filter="fade">
                                      <p:cBhvr>
                                        <p:cTn id="42" dur="1000"/>
                                        <p:tgtEl>
                                          <p:spTgt spid="7">
                                            <p:txEl>
                                              <p:pRg st="5" end="5"/>
                                            </p:txEl>
                                          </p:spTgt>
                                        </p:tgtEl>
                                      </p:cBhvr>
                                    </p:animEffect>
                                    <p:anim calcmode="lin" valueType="num">
                                      <p:cBhvr>
                                        <p:cTn id="43" dur="1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7">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7">
                                            <p:txEl>
                                              <p:pRg st="6" end="6"/>
                                            </p:txEl>
                                          </p:spTgt>
                                        </p:tgtEl>
                                        <p:attrNameLst>
                                          <p:attrName>style.visibility</p:attrName>
                                        </p:attrNameLst>
                                      </p:cBhvr>
                                      <p:to>
                                        <p:strVal val="visible"/>
                                      </p:to>
                                    </p:set>
                                    <p:animEffect transition="in" filter="fade">
                                      <p:cBhvr>
                                        <p:cTn id="49" dur="1000"/>
                                        <p:tgtEl>
                                          <p:spTgt spid="7">
                                            <p:txEl>
                                              <p:pRg st="6" end="6"/>
                                            </p:txEl>
                                          </p:spTgt>
                                        </p:tgtEl>
                                      </p:cBhvr>
                                    </p:animEffect>
                                    <p:anim calcmode="lin" valueType="num">
                                      <p:cBhvr>
                                        <p:cTn id="50" dur="1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7">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7">
                                            <p:txEl>
                                              <p:pRg st="7" end="7"/>
                                            </p:txEl>
                                          </p:spTgt>
                                        </p:tgtEl>
                                        <p:attrNameLst>
                                          <p:attrName>style.visibility</p:attrName>
                                        </p:attrNameLst>
                                      </p:cBhvr>
                                      <p:to>
                                        <p:strVal val="visible"/>
                                      </p:to>
                                    </p:set>
                                    <p:animEffect transition="in" filter="fade">
                                      <p:cBhvr>
                                        <p:cTn id="56" dur="1000"/>
                                        <p:tgtEl>
                                          <p:spTgt spid="7">
                                            <p:txEl>
                                              <p:pRg st="7" end="7"/>
                                            </p:txEl>
                                          </p:spTgt>
                                        </p:tgtEl>
                                      </p:cBhvr>
                                    </p:animEffect>
                                    <p:anim calcmode="lin" valueType="num">
                                      <p:cBhvr>
                                        <p:cTn id="57" dur="1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7">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7">
                                            <p:txEl>
                                              <p:pRg st="8" end="8"/>
                                            </p:txEl>
                                          </p:spTgt>
                                        </p:tgtEl>
                                        <p:attrNameLst>
                                          <p:attrName>style.visibility</p:attrName>
                                        </p:attrNameLst>
                                      </p:cBhvr>
                                      <p:to>
                                        <p:strVal val="visible"/>
                                      </p:to>
                                    </p:set>
                                    <p:animEffect transition="in" filter="fade">
                                      <p:cBhvr>
                                        <p:cTn id="63" dur="1000"/>
                                        <p:tgtEl>
                                          <p:spTgt spid="7">
                                            <p:txEl>
                                              <p:pRg st="8" end="8"/>
                                            </p:txEl>
                                          </p:spTgt>
                                        </p:tgtEl>
                                      </p:cBhvr>
                                    </p:animEffect>
                                    <p:anim calcmode="lin" valueType="num">
                                      <p:cBhvr>
                                        <p:cTn id="64" dur="1000" fill="hold"/>
                                        <p:tgtEl>
                                          <p:spTgt spid="7">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7">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7">
                                            <p:txEl>
                                              <p:pRg st="9" end="9"/>
                                            </p:txEl>
                                          </p:spTgt>
                                        </p:tgtEl>
                                        <p:attrNameLst>
                                          <p:attrName>style.visibility</p:attrName>
                                        </p:attrNameLst>
                                      </p:cBhvr>
                                      <p:to>
                                        <p:strVal val="visible"/>
                                      </p:to>
                                    </p:set>
                                    <p:animEffect transition="in" filter="fade">
                                      <p:cBhvr>
                                        <p:cTn id="70" dur="1000"/>
                                        <p:tgtEl>
                                          <p:spTgt spid="7">
                                            <p:txEl>
                                              <p:pRg st="9" end="9"/>
                                            </p:txEl>
                                          </p:spTgt>
                                        </p:tgtEl>
                                      </p:cBhvr>
                                    </p:animEffect>
                                    <p:anim calcmode="lin" valueType="num">
                                      <p:cBhvr>
                                        <p:cTn id="71" dur="1000" fill="hold"/>
                                        <p:tgtEl>
                                          <p:spTgt spid="7">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7">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7">
                                            <p:txEl>
                                              <p:pRg st="10" end="10"/>
                                            </p:txEl>
                                          </p:spTgt>
                                        </p:tgtEl>
                                        <p:attrNameLst>
                                          <p:attrName>style.visibility</p:attrName>
                                        </p:attrNameLst>
                                      </p:cBhvr>
                                      <p:to>
                                        <p:strVal val="visible"/>
                                      </p:to>
                                    </p:set>
                                    <p:animEffect transition="in" filter="fade">
                                      <p:cBhvr>
                                        <p:cTn id="77" dur="1000"/>
                                        <p:tgtEl>
                                          <p:spTgt spid="7">
                                            <p:txEl>
                                              <p:pRg st="10" end="10"/>
                                            </p:txEl>
                                          </p:spTgt>
                                        </p:tgtEl>
                                      </p:cBhvr>
                                    </p:animEffect>
                                    <p:anim calcmode="lin" valueType="num">
                                      <p:cBhvr>
                                        <p:cTn id="78" dur="1000" fill="hold"/>
                                        <p:tgtEl>
                                          <p:spTgt spid="7">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7">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GE</a:t>
            </a:r>
            <a:r>
              <a:rPr lang="zh-CN" altLang="en-US" dirty="0"/>
              <a:t>矩阵</a:t>
            </a:r>
          </a:p>
        </p:txBody>
      </p:sp>
      <p:sp>
        <p:nvSpPr>
          <p:cNvPr id="3" name="内容占位符 2"/>
          <p:cNvSpPr>
            <a:spLocks noGrp="1"/>
          </p:cNvSpPr>
          <p:nvPr>
            <p:ph idx="1"/>
          </p:nvPr>
        </p:nvSpPr>
        <p:spPr/>
        <p:txBody>
          <a:bodyPr/>
          <a:lstStyle/>
          <a:p>
            <a:pPr algn="just"/>
            <a:r>
              <a:rPr lang="zh-CN" altLang="en-US" sz="2400" dirty="0"/>
              <a:t>通用电气公司的方法又称</a:t>
            </a:r>
            <a:r>
              <a:rPr lang="en-US" altLang="zh-CN" sz="2400" dirty="0"/>
              <a:t>GE</a:t>
            </a:r>
            <a:r>
              <a:rPr lang="zh-CN" altLang="en-US" sz="2400" dirty="0"/>
              <a:t>矩阵</a:t>
            </a:r>
            <a:r>
              <a:rPr lang="en-US" altLang="zh-CN" sz="2400" dirty="0"/>
              <a:t>/ “GE</a:t>
            </a:r>
            <a:r>
              <a:rPr lang="zh-CN" altLang="en-US" sz="2400" dirty="0"/>
              <a:t>九方图”。它把波士顿矩阵中的</a:t>
            </a:r>
            <a:r>
              <a:rPr lang="zh-CN" altLang="en-US" sz="2400" dirty="0">
                <a:solidFill>
                  <a:srgbClr val="C00000"/>
                </a:solidFill>
              </a:rPr>
              <a:t>“销售增长率”转化为“</a:t>
            </a:r>
            <a:r>
              <a:rPr lang="zh-CN" altLang="en-US" sz="2800" b="1" dirty="0">
                <a:solidFill>
                  <a:srgbClr val="C00000"/>
                </a:solidFill>
              </a:rPr>
              <a:t>行业吸引力</a:t>
            </a:r>
            <a:r>
              <a:rPr lang="zh-CN" altLang="en-US" sz="2400" dirty="0">
                <a:solidFill>
                  <a:srgbClr val="C00000"/>
                </a:solidFill>
              </a:rPr>
              <a:t>”</a:t>
            </a:r>
            <a:r>
              <a:rPr lang="zh-CN" altLang="en-US" sz="2400" dirty="0"/>
              <a:t>，把</a:t>
            </a:r>
            <a:r>
              <a:rPr lang="zh-CN" altLang="en-US" sz="2400" dirty="0">
                <a:solidFill>
                  <a:srgbClr val="C00000"/>
                </a:solidFill>
              </a:rPr>
              <a:t>“市场占有率”转化为“</a:t>
            </a:r>
            <a:r>
              <a:rPr lang="zh-CN" altLang="en-US" sz="2800" b="1" dirty="0">
                <a:solidFill>
                  <a:srgbClr val="C00000"/>
                </a:solidFill>
              </a:rPr>
              <a:t>业务实力</a:t>
            </a:r>
            <a:r>
              <a:rPr lang="zh-CN" altLang="en-US" sz="2400" dirty="0">
                <a:solidFill>
                  <a:srgbClr val="C00000"/>
                </a:solidFill>
              </a:rPr>
              <a:t>”</a:t>
            </a:r>
            <a:r>
              <a:rPr lang="zh-CN" altLang="en-US" sz="2400" dirty="0"/>
              <a:t>，并给出了具体评估内容，使企业在分析公司的总体战略时更切合实际、有操作性。</a:t>
            </a:r>
          </a:p>
          <a:p>
            <a:pPr algn="just"/>
            <a:r>
              <a:rPr lang="en-US" altLang="zh-CN" sz="2400" b="1" dirty="0"/>
              <a:t> </a:t>
            </a:r>
            <a:r>
              <a:rPr lang="en-US" altLang="zh-CN" sz="2400" dirty="0"/>
              <a:t>GE</a:t>
            </a:r>
            <a:r>
              <a:rPr lang="zh-CN" altLang="en-US" sz="2400" dirty="0"/>
              <a:t>矩阵明确了公司应在哪些</a:t>
            </a:r>
            <a:r>
              <a:rPr lang="en-US" altLang="zh-CN" sz="2400" dirty="0"/>
              <a:t>SBU</a:t>
            </a:r>
            <a:r>
              <a:rPr lang="zh-CN" altLang="en-US" sz="2400" dirty="0"/>
              <a:t>领域投资及投资强度大小的基本标准。将资源投入某个</a:t>
            </a:r>
            <a:r>
              <a:rPr lang="en-US" altLang="zh-CN" sz="2400" dirty="0"/>
              <a:t>SBU</a:t>
            </a:r>
            <a:r>
              <a:rPr lang="zh-CN" altLang="en-US" sz="2400" dirty="0"/>
              <a:t>能否有利可图，不仅取决于其所处产业的发展潜力，还取决于</a:t>
            </a:r>
            <a:r>
              <a:rPr lang="en-US" altLang="zh-CN" sz="2400" dirty="0"/>
              <a:t>SBU</a:t>
            </a:r>
            <a:r>
              <a:rPr lang="zh-CN" altLang="en-US" sz="2400" dirty="0"/>
              <a:t>及公司的总体竞争地位和实力。同时，这种分析方法指出了矩阵中二维坐标的若干因素。</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10</a:t>
            </a:fld>
            <a:endParaRPr lang="en-GB" altLang="en-GB"/>
          </a:p>
        </p:txBody>
      </p:sp>
    </p:spTree>
    <p:extLst>
      <p:ext uri="{BB962C8B-B14F-4D97-AF65-F5344CB8AC3E}">
        <p14:creationId xmlns:p14="http://schemas.microsoft.com/office/powerpoint/2010/main" val="5576662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1403648" y="1412776"/>
            <a:ext cx="2907232" cy="4569171"/>
          </a:xfrm>
        </p:spPr>
        <p:txBody>
          <a:bodyPr/>
          <a:lstStyle/>
          <a:p>
            <a:pPr>
              <a:lnSpc>
                <a:spcPct val="80000"/>
              </a:lnSpc>
              <a:buNone/>
            </a:pPr>
            <a:r>
              <a:rPr lang="zh-CN" altLang="en-US" sz="2400" b="1" kern="1200" dirty="0">
                <a:solidFill>
                  <a:srgbClr val="66FF33"/>
                </a:solidFill>
                <a:latin typeface="+mn-ea"/>
              </a:rPr>
              <a:t> </a:t>
            </a:r>
            <a:r>
              <a:rPr lang="zh-CN" altLang="en-US" sz="2800" b="1" kern="1200" dirty="0">
                <a:solidFill>
                  <a:srgbClr val="C00000"/>
                </a:solidFill>
                <a:latin typeface="+mn-ea"/>
              </a:rPr>
              <a:t>行业吸引力：</a:t>
            </a:r>
            <a:endParaRPr lang="en-US" altLang="zh-CN" sz="2800" b="1" kern="1200" dirty="0">
              <a:solidFill>
                <a:srgbClr val="C00000"/>
              </a:solidFill>
              <a:latin typeface="+mn-ea"/>
            </a:endParaRPr>
          </a:p>
          <a:p>
            <a:pPr lvl="1">
              <a:lnSpc>
                <a:spcPct val="80000"/>
              </a:lnSpc>
            </a:pPr>
            <a:r>
              <a:rPr lang="zh-CN" altLang="en-US" sz="2400" kern="1200" dirty="0">
                <a:latin typeface="+mn-ea"/>
                <a:ea typeface="+mn-ea"/>
                <a:cs typeface="+mn-cs"/>
              </a:rPr>
              <a:t>市场规模</a:t>
            </a:r>
          </a:p>
          <a:p>
            <a:pPr lvl="1">
              <a:lnSpc>
                <a:spcPct val="80000"/>
              </a:lnSpc>
            </a:pPr>
            <a:r>
              <a:rPr lang="zh-CN" altLang="en-US" sz="2400" kern="1200" dirty="0">
                <a:latin typeface="+mn-ea"/>
                <a:ea typeface="+mn-ea"/>
                <a:cs typeface="+mn-cs"/>
              </a:rPr>
              <a:t>市场增长率</a:t>
            </a:r>
          </a:p>
          <a:p>
            <a:pPr lvl="1">
              <a:lnSpc>
                <a:spcPct val="80000"/>
              </a:lnSpc>
            </a:pPr>
            <a:r>
              <a:rPr lang="zh-CN" altLang="en-US" sz="2400" kern="1200" dirty="0">
                <a:latin typeface="+mn-ea"/>
                <a:ea typeface="+mn-ea"/>
                <a:cs typeface="+mn-cs"/>
              </a:rPr>
              <a:t>边际利润率</a:t>
            </a:r>
          </a:p>
          <a:p>
            <a:pPr lvl="1">
              <a:lnSpc>
                <a:spcPct val="80000"/>
              </a:lnSpc>
            </a:pPr>
            <a:r>
              <a:rPr lang="zh-CN" altLang="en-US" sz="2400" kern="1200" dirty="0">
                <a:latin typeface="+mn-ea"/>
                <a:ea typeface="+mn-ea"/>
                <a:cs typeface="+mn-cs"/>
              </a:rPr>
              <a:t>竞争密度</a:t>
            </a:r>
          </a:p>
          <a:p>
            <a:pPr lvl="1">
              <a:lnSpc>
                <a:spcPct val="80000"/>
              </a:lnSpc>
            </a:pPr>
            <a:r>
              <a:rPr lang="zh-CN" altLang="en-US" sz="2400" kern="1200" dirty="0">
                <a:latin typeface="+mn-ea"/>
                <a:ea typeface="+mn-ea"/>
                <a:cs typeface="+mn-cs"/>
              </a:rPr>
              <a:t>季节性</a:t>
            </a:r>
          </a:p>
          <a:p>
            <a:pPr lvl="1">
              <a:lnSpc>
                <a:spcPct val="80000"/>
              </a:lnSpc>
            </a:pPr>
            <a:r>
              <a:rPr lang="zh-CN" altLang="en-US" sz="2400" kern="1200" dirty="0">
                <a:latin typeface="+mn-ea"/>
                <a:ea typeface="+mn-ea"/>
                <a:cs typeface="+mn-cs"/>
              </a:rPr>
              <a:t>经济规模</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11</a:t>
            </a:fld>
            <a:endParaRPr lang="en-GB" altLang="en-GB"/>
          </a:p>
        </p:txBody>
      </p:sp>
      <p:sp>
        <p:nvSpPr>
          <p:cNvPr id="5" name="矩形 4"/>
          <p:cNvSpPr/>
          <p:nvPr/>
        </p:nvSpPr>
        <p:spPr>
          <a:xfrm>
            <a:off x="4644008" y="1412776"/>
            <a:ext cx="3384376" cy="3034164"/>
          </a:xfrm>
          <a:prstGeom prst="rect">
            <a:avLst/>
          </a:prstGeom>
        </p:spPr>
        <p:txBody>
          <a:bodyPr wrap="square">
            <a:spAutoFit/>
          </a:bodyPr>
          <a:lstStyle/>
          <a:p>
            <a:pPr marL="168827" indent="-168827" fontAlgn="base">
              <a:lnSpc>
                <a:spcPct val="80000"/>
              </a:lnSpc>
              <a:spcBef>
                <a:spcPct val="0"/>
              </a:spcBef>
              <a:spcAft>
                <a:spcPct val="37000"/>
              </a:spcAft>
              <a:tabLst>
                <a:tab pos="5064818" algn="l"/>
              </a:tabLst>
            </a:pPr>
            <a:r>
              <a:rPr lang="zh-CN" altLang="en-US" sz="2800" b="1" dirty="0">
                <a:solidFill>
                  <a:srgbClr val="C00000"/>
                </a:solidFill>
                <a:latin typeface="+mn-ea"/>
              </a:rPr>
              <a:t>业务实力：</a:t>
            </a:r>
            <a:endParaRPr lang="en-US" altLang="zh-CN" sz="2800" b="1" dirty="0">
              <a:solidFill>
                <a:srgbClr val="C00000"/>
              </a:solidFill>
              <a:latin typeface="+mn-ea"/>
            </a:endParaRPr>
          </a:p>
          <a:p>
            <a:pPr marL="339062" lvl="1" indent="-168827" fontAlgn="base">
              <a:lnSpc>
                <a:spcPct val="80000"/>
              </a:lnSpc>
              <a:spcBef>
                <a:spcPct val="0"/>
              </a:spcBef>
              <a:spcAft>
                <a:spcPct val="36000"/>
              </a:spcAft>
              <a:buChar char="–"/>
              <a:tabLst>
                <a:tab pos="5064818" algn="l"/>
              </a:tabLst>
            </a:pPr>
            <a:r>
              <a:rPr lang="zh-CN" altLang="en-US" sz="2400" dirty="0">
                <a:solidFill>
                  <a:srgbClr val="000000"/>
                </a:solidFill>
                <a:latin typeface="+mn-ea"/>
              </a:rPr>
              <a:t>研究与开发</a:t>
            </a:r>
          </a:p>
          <a:p>
            <a:pPr marL="339062" lvl="1" indent="-168827" fontAlgn="base">
              <a:lnSpc>
                <a:spcPct val="80000"/>
              </a:lnSpc>
              <a:spcBef>
                <a:spcPct val="0"/>
              </a:spcBef>
              <a:spcAft>
                <a:spcPct val="36000"/>
              </a:spcAft>
              <a:buChar char="–"/>
              <a:tabLst>
                <a:tab pos="5064818" algn="l"/>
              </a:tabLst>
            </a:pPr>
            <a:r>
              <a:rPr lang="zh-CN" altLang="en-US" sz="2400" dirty="0">
                <a:solidFill>
                  <a:srgbClr val="000000"/>
                </a:solidFill>
                <a:latin typeface="+mn-ea"/>
              </a:rPr>
              <a:t>生产</a:t>
            </a:r>
          </a:p>
          <a:p>
            <a:pPr marL="339062" lvl="1" indent="-168827" fontAlgn="base">
              <a:lnSpc>
                <a:spcPct val="80000"/>
              </a:lnSpc>
              <a:spcBef>
                <a:spcPct val="0"/>
              </a:spcBef>
              <a:spcAft>
                <a:spcPct val="36000"/>
              </a:spcAft>
              <a:buChar char="–"/>
              <a:tabLst>
                <a:tab pos="5064818" algn="l"/>
              </a:tabLst>
            </a:pPr>
            <a:r>
              <a:rPr lang="zh-CN" altLang="en-US" sz="2400" dirty="0">
                <a:solidFill>
                  <a:srgbClr val="000000"/>
                </a:solidFill>
                <a:latin typeface="+mn-ea"/>
              </a:rPr>
              <a:t>销售</a:t>
            </a:r>
          </a:p>
          <a:p>
            <a:pPr marL="339062" lvl="1" indent="-168827" fontAlgn="base">
              <a:lnSpc>
                <a:spcPct val="80000"/>
              </a:lnSpc>
              <a:spcBef>
                <a:spcPct val="0"/>
              </a:spcBef>
              <a:spcAft>
                <a:spcPct val="36000"/>
              </a:spcAft>
              <a:buChar char="–"/>
              <a:tabLst>
                <a:tab pos="5064818" algn="l"/>
              </a:tabLst>
            </a:pPr>
            <a:r>
              <a:rPr lang="zh-CN" altLang="en-US" sz="2400" dirty="0">
                <a:solidFill>
                  <a:srgbClr val="000000"/>
                </a:solidFill>
                <a:latin typeface="+mn-ea"/>
              </a:rPr>
              <a:t>财务</a:t>
            </a:r>
          </a:p>
          <a:p>
            <a:pPr marL="339062" lvl="1" indent="-168827" fontAlgn="base">
              <a:lnSpc>
                <a:spcPct val="80000"/>
              </a:lnSpc>
              <a:spcBef>
                <a:spcPct val="0"/>
              </a:spcBef>
              <a:spcAft>
                <a:spcPct val="36000"/>
              </a:spcAft>
              <a:buChar char="–"/>
              <a:tabLst>
                <a:tab pos="5064818" algn="l"/>
              </a:tabLst>
            </a:pPr>
            <a:r>
              <a:rPr lang="zh-CN" altLang="en-US" sz="2400" dirty="0">
                <a:solidFill>
                  <a:srgbClr val="000000"/>
                </a:solidFill>
                <a:latin typeface="+mn-ea"/>
              </a:rPr>
              <a:t>管理能力</a:t>
            </a:r>
          </a:p>
          <a:p>
            <a:pPr marL="339062" lvl="1" indent="-168827" fontAlgn="base">
              <a:lnSpc>
                <a:spcPct val="80000"/>
              </a:lnSpc>
              <a:spcBef>
                <a:spcPct val="0"/>
              </a:spcBef>
              <a:spcAft>
                <a:spcPct val="36000"/>
              </a:spcAft>
              <a:buChar char="–"/>
              <a:tabLst>
                <a:tab pos="5064818" algn="l"/>
              </a:tabLst>
            </a:pPr>
            <a:r>
              <a:rPr lang="zh-CN" altLang="en-US" sz="2400" dirty="0">
                <a:solidFill>
                  <a:srgbClr val="000000"/>
                </a:solidFill>
                <a:latin typeface="+mn-ea"/>
              </a:rPr>
              <a:t>利润率</a:t>
            </a:r>
          </a:p>
        </p:txBody>
      </p:sp>
    </p:spTree>
    <p:extLst>
      <p:ext uri="{BB962C8B-B14F-4D97-AF65-F5344CB8AC3E}">
        <p14:creationId xmlns:p14="http://schemas.microsoft.com/office/powerpoint/2010/main" val="3456238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728664" y="1308100"/>
            <a:ext cx="8034337" cy="5549899"/>
          </a:xfrm>
        </p:spPr>
        <p:txBody>
          <a:bodyPr/>
          <a:lstStyle/>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r>
              <a:rPr lang="zh-CN" altLang="en-US" dirty="0"/>
              <a:t>圆圈大小表示各个单元所在行业（市场）大小</a:t>
            </a:r>
            <a:endParaRPr lang="en-US" altLang="zh-CN" dirty="0"/>
          </a:p>
          <a:p>
            <a:r>
              <a:rPr lang="zh-CN" altLang="en-US" dirty="0"/>
              <a:t>圆圈内的阴影部分表示各个单元的市场占有率</a:t>
            </a:r>
            <a:endParaRPr lang="en-US" altLang="zh-CN" dirty="0"/>
          </a:p>
          <a:p>
            <a:endParaRPr lang="en-US" altLang="zh-CN" dirty="0"/>
          </a:p>
          <a:p>
            <a:endParaRPr lang="en-US" altLang="zh-CN" dirty="0"/>
          </a:p>
          <a:p>
            <a:endParaRPr lang="en-US" altLang="zh-CN" dirty="0"/>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12</a:t>
            </a:fld>
            <a:endParaRPr lang="en-GB" altLang="en-GB"/>
          </a:p>
        </p:txBody>
      </p:sp>
      <p:grpSp>
        <p:nvGrpSpPr>
          <p:cNvPr id="48" name="组合 47"/>
          <p:cNvGrpSpPr/>
          <p:nvPr/>
        </p:nvGrpSpPr>
        <p:grpSpPr>
          <a:xfrm>
            <a:off x="1115616" y="260648"/>
            <a:ext cx="6566919" cy="5233218"/>
            <a:chOff x="1098550" y="1747838"/>
            <a:chExt cx="6611938" cy="4729162"/>
          </a:xfrm>
        </p:grpSpPr>
        <p:sp>
          <p:nvSpPr>
            <p:cNvPr id="5" name="Text Box 14"/>
            <p:cNvSpPr txBox="1">
              <a:spLocks noChangeArrowheads="1"/>
            </p:cNvSpPr>
            <p:nvPr/>
          </p:nvSpPr>
          <p:spPr bwMode="auto">
            <a:xfrm>
              <a:off x="2971800" y="2611438"/>
              <a:ext cx="1066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b="1">
                  <a:latin typeface="Times New Roman" panose="02020603050405020304" pitchFamily="18" charset="0"/>
                </a:rPr>
                <a:t>   </a:t>
              </a:r>
              <a:r>
                <a:rPr kumimoji="1" lang="zh-CN" altLang="en-US" b="1">
                  <a:latin typeface="Times New Roman" panose="02020603050405020304" pitchFamily="18" charset="0"/>
                </a:rPr>
                <a:t>强</a:t>
              </a:r>
            </a:p>
          </p:txBody>
        </p:sp>
        <p:sp>
          <p:nvSpPr>
            <p:cNvPr id="6" name="Text Box 15"/>
            <p:cNvSpPr txBox="1">
              <a:spLocks noChangeArrowheads="1"/>
            </p:cNvSpPr>
            <p:nvPr/>
          </p:nvSpPr>
          <p:spPr bwMode="auto">
            <a:xfrm>
              <a:off x="4411663" y="2576513"/>
              <a:ext cx="1295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b="1">
                  <a:latin typeface="Times New Roman" panose="02020603050405020304" pitchFamily="18" charset="0"/>
                </a:rPr>
                <a:t>  </a:t>
              </a:r>
              <a:r>
                <a:rPr kumimoji="1" lang="zh-CN" altLang="en-US" b="1">
                  <a:latin typeface="Times New Roman" panose="02020603050405020304" pitchFamily="18" charset="0"/>
                </a:rPr>
                <a:t>平均</a:t>
              </a:r>
            </a:p>
          </p:txBody>
        </p:sp>
        <p:sp>
          <p:nvSpPr>
            <p:cNvPr id="7" name="Text Box 16"/>
            <p:cNvSpPr txBox="1">
              <a:spLocks noChangeArrowheads="1"/>
            </p:cNvSpPr>
            <p:nvPr/>
          </p:nvSpPr>
          <p:spPr bwMode="auto">
            <a:xfrm>
              <a:off x="6138863" y="2576513"/>
              <a:ext cx="1371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b="1">
                  <a:latin typeface="Times New Roman" panose="02020603050405020304" pitchFamily="18" charset="0"/>
                </a:rPr>
                <a:t>  </a:t>
              </a:r>
              <a:r>
                <a:rPr kumimoji="1" lang="zh-CN" altLang="en-US" b="1">
                  <a:latin typeface="Times New Roman" panose="02020603050405020304" pitchFamily="18" charset="0"/>
                </a:rPr>
                <a:t>弱</a:t>
              </a:r>
            </a:p>
          </p:txBody>
        </p:sp>
        <p:sp>
          <p:nvSpPr>
            <p:cNvPr id="8" name="Text Box 17"/>
            <p:cNvSpPr txBox="1">
              <a:spLocks noChangeArrowheads="1"/>
            </p:cNvSpPr>
            <p:nvPr/>
          </p:nvSpPr>
          <p:spPr bwMode="auto">
            <a:xfrm>
              <a:off x="1782763" y="3259138"/>
              <a:ext cx="11430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b="1">
                  <a:latin typeface="Times New Roman" panose="02020603050405020304" pitchFamily="18" charset="0"/>
                </a:rPr>
                <a:t>     </a:t>
              </a:r>
              <a:r>
                <a:rPr kumimoji="1" lang="zh-CN" altLang="en-US" b="1">
                  <a:latin typeface="Times New Roman" panose="02020603050405020304" pitchFamily="18" charset="0"/>
                </a:rPr>
                <a:t>高</a:t>
              </a:r>
            </a:p>
          </p:txBody>
        </p:sp>
        <p:sp>
          <p:nvSpPr>
            <p:cNvPr id="9" name="Text Box 18"/>
            <p:cNvSpPr txBox="1">
              <a:spLocks noChangeArrowheads="1"/>
            </p:cNvSpPr>
            <p:nvPr/>
          </p:nvSpPr>
          <p:spPr bwMode="auto">
            <a:xfrm>
              <a:off x="1855788" y="4484688"/>
              <a:ext cx="1371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b="1">
                  <a:latin typeface="Times New Roman" panose="02020603050405020304" pitchFamily="18" charset="0"/>
                </a:rPr>
                <a:t>    </a:t>
              </a:r>
              <a:r>
                <a:rPr kumimoji="1" lang="zh-CN" altLang="en-US" b="1">
                  <a:latin typeface="Times New Roman" panose="02020603050405020304" pitchFamily="18" charset="0"/>
                </a:rPr>
                <a:t>中</a:t>
              </a:r>
            </a:p>
          </p:txBody>
        </p:sp>
        <p:sp>
          <p:nvSpPr>
            <p:cNvPr id="10" name="Text Box 19"/>
            <p:cNvSpPr txBox="1">
              <a:spLocks noChangeArrowheads="1"/>
            </p:cNvSpPr>
            <p:nvPr/>
          </p:nvSpPr>
          <p:spPr bwMode="auto">
            <a:xfrm>
              <a:off x="1890713" y="5635625"/>
              <a:ext cx="762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kumimoji="1" lang="en-US" altLang="zh-CN" b="1">
                  <a:latin typeface="Times New Roman" panose="02020603050405020304" pitchFamily="18" charset="0"/>
                </a:rPr>
                <a:t>    </a:t>
              </a:r>
              <a:r>
                <a:rPr kumimoji="1" lang="zh-CN" altLang="en-US" b="1">
                  <a:latin typeface="Times New Roman" panose="02020603050405020304" pitchFamily="18" charset="0"/>
                </a:rPr>
                <a:t>低</a:t>
              </a:r>
            </a:p>
          </p:txBody>
        </p:sp>
        <p:grpSp>
          <p:nvGrpSpPr>
            <p:cNvPr id="11" name="Group 45"/>
            <p:cNvGrpSpPr>
              <a:grpSpLocks/>
            </p:cNvGrpSpPr>
            <p:nvPr/>
          </p:nvGrpSpPr>
          <p:grpSpPr bwMode="auto">
            <a:xfrm>
              <a:off x="2755900" y="3008313"/>
              <a:ext cx="4606925" cy="3468687"/>
              <a:chOff x="1248" y="1200"/>
              <a:chExt cx="3312" cy="2928"/>
            </a:xfrm>
          </p:grpSpPr>
          <p:sp>
            <p:nvSpPr>
              <p:cNvPr id="12" name="Rectangle 5"/>
              <p:cNvSpPr>
                <a:spLocks noChangeArrowheads="1"/>
              </p:cNvSpPr>
              <p:nvPr/>
            </p:nvSpPr>
            <p:spPr bwMode="auto">
              <a:xfrm>
                <a:off x="1248" y="1200"/>
                <a:ext cx="1104" cy="976"/>
              </a:xfrm>
              <a:prstGeom prst="rect">
                <a:avLst/>
              </a:prstGeom>
              <a:solidFill>
                <a:srgbClr val="B8FCDD">
                  <a:alpha val="50195"/>
                </a:srgbClr>
              </a:soli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3" name="Rectangle 6"/>
              <p:cNvSpPr>
                <a:spLocks noChangeArrowheads="1"/>
              </p:cNvSpPr>
              <p:nvPr/>
            </p:nvSpPr>
            <p:spPr bwMode="auto">
              <a:xfrm>
                <a:off x="1248" y="3152"/>
                <a:ext cx="1104" cy="976"/>
              </a:xfrm>
              <a:prstGeom prst="rect">
                <a:avLst/>
              </a:prstGeom>
              <a:solidFill>
                <a:srgbClr val="FFFEDD">
                  <a:alpha val="50195"/>
                </a:srgbClr>
              </a:soli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4" name="Rectangle 7"/>
              <p:cNvSpPr>
                <a:spLocks noChangeArrowheads="1"/>
              </p:cNvSpPr>
              <p:nvPr/>
            </p:nvSpPr>
            <p:spPr bwMode="auto">
              <a:xfrm>
                <a:off x="1248" y="2176"/>
                <a:ext cx="1104" cy="976"/>
              </a:xfrm>
              <a:prstGeom prst="rect">
                <a:avLst/>
              </a:prstGeom>
              <a:solidFill>
                <a:srgbClr val="B8FCDD">
                  <a:alpha val="50195"/>
                </a:srgbClr>
              </a:solidFill>
              <a:ln w="9525">
                <a:solidFill>
                  <a:srgbClr val="00CC66"/>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5" name="Rectangle 8"/>
              <p:cNvSpPr>
                <a:spLocks noChangeArrowheads="1"/>
              </p:cNvSpPr>
              <p:nvPr/>
            </p:nvSpPr>
            <p:spPr bwMode="auto">
              <a:xfrm>
                <a:off x="2352" y="3152"/>
                <a:ext cx="1104" cy="976"/>
              </a:xfrm>
              <a:prstGeom prst="rect">
                <a:avLst/>
              </a:prstGeom>
              <a:solidFill>
                <a:srgbClr val="F4D8DD">
                  <a:alpha val="50195"/>
                </a:srgbClr>
              </a:soli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6" name="Rectangle 9"/>
              <p:cNvSpPr>
                <a:spLocks noChangeArrowheads="1"/>
              </p:cNvSpPr>
              <p:nvPr/>
            </p:nvSpPr>
            <p:spPr bwMode="auto">
              <a:xfrm>
                <a:off x="2352" y="2176"/>
                <a:ext cx="1104" cy="976"/>
              </a:xfrm>
              <a:prstGeom prst="rect">
                <a:avLst/>
              </a:prstGeom>
              <a:solidFill>
                <a:srgbClr val="FFFEDD">
                  <a:alpha val="50195"/>
                </a:srgbClr>
              </a:soli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7" name="Rectangle 10"/>
              <p:cNvSpPr>
                <a:spLocks noChangeArrowheads="1"/>
              </p:cNvSpPr>
              <p:nvPr/>
            </p:nvSpPr>
            <p:spPr bwMode="auto">
              <a:xfrm>
                <a:off x="2352" y="1200"/>
                <a:ext cx="1104" cy="976"/>
              </a:xfrm>
              <a:prstGeom prst="rect">
                <a:avLst/>
              </a:prstGeom>
              <a:solidFill>
                <a:srgbClr val="B8FCDD">
                  <a:alpha val="50195"/>
                </a:srgbClr>
              </a:soli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8" name="Rectangle 11"/>
              <p:cNvSpPr>
                <a:spLocks noChangeArrowheads="1"/>
              </p:cNvSpPr>
              <p:nvPr/>
            </p:nvSpPr>
            <p:spPr bwMode="auto">
              <a:xfrm>
                <a:off x="3456" y="3152"/>
                <a:ext cx="1104" cy="976"/>
              </a:xfrm>
              <a:prstGeom prst="rect">
                <a:avLst/>
              </a:prstGeom>
              <a:solidFill>
                <a:srgbClr val="F4D8DD">
                  <a:alpha val="50195"/>
                </a:srgbClr>
              </a:soli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9" name="Rectangle 12"/>
              <p:cNvSpPr>
                <a:spLocks noChangeArrowheads="1"/>
              </p:cNvSpPr>
              <p:nvPr/>
            </p:nvSpPr>
            <p:spPr bwMode="auto">
              <a:xfrm>
                <a:off x="3447" y="2183"/>
                <a:ext cx="1104" cy="976"/>
              </a:xfrm>
              <a:prstGeom prst="rect">
                <a:avLst/>
              </a:prstGeom>
              <a:solidFill>
                <a:srgbClr val="F4D8DD">
                  <a:alpha val="50195"/>
                </a:srgbClr>
              </a:soli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0" name="Rectangle 13"/>
              <p:cNvSpPr>
                <a:spLocks noChangeArrowheads="1"/>
              </p:cNvSpPr>
              <p:nvPr/>
            </p:nvSpPr>
            <p:spPr bwMode="auto">
              <a:xfrm>
                <a:off x="3456" y="1200"/>
                <a:ext cx="1104" cy="976"/>
              </a:xfrm>
              <a:prstGeom prst="rect">
                <a:avLst/>
              </a:prstGeom>
              <a:solidFill>
                <a:srgbClr val="FFFEDD">
                  <a:alpha val="50195"/>
                </a:srgbClr>
              </a:solidFill>
              <a:ln w="9525">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grpSp>
            <p:nvGrpSpPr>
              <p:cNvPr id="21" name="Group 22"/>
              <p:cNvGrpSpPr>
                <a:grpSpLocks/>
              </p:cNvGrpSpPr>
              <p:nvPr/>
            </p:nvGrpSpPr>
            <p:grpSpPr bwMode="auto">
              <a:xfrm>
                <a:off x="2016" y="1632"/>
                <a:ext cx="576" cy="576"/>
                <a:chOff x="2016" y="1632"/>
                <a:chExt cx="576" cy="576"/>
              </a:xfrm>
            </p:grpSpPr>
            <p:sp>
              <p:nvSpPr>
                <p:cNvPr id="40" name="Oval 23"/>
                <p:cNvSpPr>
                  <a:spLocks noChangeArrowheads="1"/>
                </p:cNvSpPr>
                <p:nvPr/>
              </p:nvSpPr>
              <p:spPr bwMode="auto">
                <a:xfrm>
                  <a:off x="2016" y="1632"/>
                  <a:ext cx="576" cy="576"/>
                </a:xfrm>
                <a:prstGeom prst="ellipse">
                  <a:avLst/>
                </a:prstGeom>
                <a:solidFill>
                  <a:srgbClr val="FFFFCC">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41" name="Arc 24"/>
                <p:cNvSpPr>
                  <a:spLocks/>
                </p:cNvSpPr>
                <p:nvPr/>
              </p:nvSpPr>
              <p:spPr bwMode="auto">
                <a:xfrm>
                  <a:off x="2304" y="1632"/>
                  <a:ext cx="288" cy="288"/>
                </a:xfrm>
                <a:custGeom>
                  <a:avLst/>
                  <a:gdLst>
                    <a:gd name="T0" fmla="*/ 0 w 21600"/>
                    <a:gd name="T1" fmla="*/ 0 h 21600"/>
                    <a:gd name="T2" fmla="*/ 288 w 21600"/>
                    <a:gd name="T3" fmla="*/ 288 h 21600"/>
                    <a:gd name="T4" fmla="*/ 0 w 21600"/>
                    <a:gd name="T5" fmla="*/ 288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FF9966">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kumimoji="1" lang="en-US" altLang="zh-CN" sz="2400">
                      <a:latin typeface="Times New Roman" panose="02020603050405020304" pitchFamily="18" charset="0"/>
                    </a:rPr>
                    <a:t>B</a:t>
                  </a:r>
                </a:p>
              </p:txBody>
            </p:sp>
          </p:grpSp>
          <p:grpSp>
            <p:nvGrpSpPr>
              <p:cNvPr id="22" name="Group 25"/>
              <p:cNvGrpSpPr>
                <a:grpSpLocks/>
              </p:cNvGrpSpPr>
              <p:nvPr/>
            </p:nvGrpSpPr>
            <p:grpSpPr bwMode="auto">
              <a:xfrm>
                <a:off x="1344" y="1776"/>
                <a:ext cx="864" cy="864"/>
                <a:chOff x="1296" y="2256"/>
                <a:chExt cx="864" cy="864"/>
              </a:xfrm>
            </p:grpSpPr>
            <p:sp>
              <p:nvSpPr>
                <p:cNvPr id="38" name="Oval 26"/>
                <p:cNvSpPr>
                  <a:spLocks noChangeArrowheads="1"/>
                </p:cNvSpPr>
                <p:nvPr/>
              </p:nvSpPr>
              <p:spPr bwMode="auto">
                <a:xfrm>
                  <a:off x="1296" y="2256"/>
                  <a:ext cx="864" cy="864"/>
                </a:xfrm>
                <a:prstGeom prst="ellipse">
                  <a:avLst/>
                </a:prstGeom>
                <a:solidFill>
                  <a:srgbClr val="FFFFCC">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kumimoji="1" lang="en-US" altLang="zh-CN" sz="2400">
                      <a:latin typeface="Times New Roman" panose="02020603050405020304" pitchFamily="18" charset="0"/>
                    </a:rPr>
                    <a:t>A</a:t>
                  </a:r>
                </a:p>
              </p:txBody>
            </p:sp>
            <p:sp>
              <p:nvSpPr>
                <p:cNvPr id="39" name="Arc 27"/>
                <p:cNvSpPr>
                  <a:spLocks/>
                </p:cNvSpPr>
                <p:nvPr/>
              </p:nvSpPr>
              <p:spPr bwMode="auto">
                <a:xfrm>
                  <a:off x="1728" y="2256"/>
                  <a:ext cx="432" cy="691"/>
                </a:xfrm>
                <a:custGeom>
                  <a:avLst/>
                  <a:gdLst>
                    <a:gd name="T0" fmla="*/ 0 w 21600"/>
                    <a:gd name="T1" fmla="*/ 0 h 34560"/>
                    <a:gd name="T2" fmla="*/ 346 w 21600"/>
                    <a:gd name="T3" fmla="*/ 691 h 34560"/>
                    <a:gd name="T4" fmla="*/ 0 w 21600"/>
                    <a:gd name="T5" fmla="*/ 432 h 34560"/>
                    <a:gd name="T6" fmla="*/ 0 60000 65536"/>
                    <a:gd name="T7" fmla="*/ 0 60000 65536"/>
                    <a:gd name="T8" fmla="*/ 0 60000 65536"/>
                    <a:gd name="T9" fmla="*/ 0 w 21600"/>
                    <a:gd name="T10" fmla="*/ 0 h 34560"/>
                    <a:gd name="T11" fmla="*/ 21600 w 21600"/>
                    <a:gd name="T12" fmla="*/ 34560 h 34560"/>
                  </a:gdLst>
                  <a:ahLst/>
                  <a:cxnLst>
                    <a:cxn ang="T6">
                      <a:pos x="T0" y="T1"/>
                    </a:cxn>
                    <a:cxn ang="T7">
                      <a:pos x="T2" y="T3"/>
                    </a:cxn>
                    <a:cxn ang="T8">
                      <a:pos x="T4" y="T5"/>
                    </a:cxn>
                  </a:cxnLst>
                  <a:rect l="T9" t="T10" r="T11" b="T12"/>
                  <a:pathLst>
                    <a:path w="21600" h="34560" fill="none" extrusionOk="0">
                      <a:moveTo>
                        <a:pt x="-1" y="0"/>
                      </a:moveTo>
                      <a:cubicBezTo>
                        <a:pt x="11929" y="0"/>
                        <a:pt x="21600" y="9670"/>
                        <a:pt x="21600" y="21600"/>
                      </a:cubicBezTo>
                      <a:cubicBezTo>
                        <a:pt x="21600" y="26273"/>
                        <a:pt x="20084" y="30821"/>
                        <a:pt x="17280" y="34559"/>
                      </a:cubicBezTo>
                    </a:path>
                    <a:path w="21600" h="34560" stroke="0" extrusionOk="0">
                      <a:moveTo>
                        <a:pt x="-1" y="0"/>
                      </a:moveTo>
                      <a:cubicBezTo>
                        <a:pt x="11929" y="0"/>
                        <a:pt x="21600" y="9670"/>
                        <a:pt x="21600" y="21600"/>
                      </a:cubicBezTo>
                      <a:cubicBezTo>
                        <a:pt x="21600" y="26273"/>
                        <a:pt x="20084" y="30821"/>
                        <a:pt x="17280" y="34559"/>
                      </a:cubicBezTo>
                      <a:lnTo>
                        <a:pt x="0" y="21600"/>
                      </a:lnTo>
                      <a:close/>
                    </a:path>
                  </a:pathLst>
                </a:custGeom>
                <a:solidFill>
                  <a:srgbClr val="FF9966">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grpSp>
          <p:grpSp>
            <p:nvGrpSpPr>
              <p:cNvPr id="23" name="Group 28"/>
              <p:cNvGrpSpPr>
                <a:grpSpLocks/>
              </p:cNvGrpSpPr>
              <p:nvPr/>
            </p:nvGrpSpPr>
            <p:grpSpPr bwMode="auto">
              <a:xfrm>
                <a:off x="3360" y="1680"/>
                <a:ext cx="576" cy="576"/>
                <a:chOff x="3360" y="1680"/>
                <a:chExt cx="576" cy="576"/>
              </a:xfrm>
            </p:grpSpPr>
            <p:sp>
              <p:nvSpPr>
                <p:cNvPr id="36" name="Oval 29"/>
                <p:cNvSpPr>
                  <a:spLocks noChangeArrowheads="1"/>
                </p:cNvSpPr>
                <p:nvPr/>
              </p:nvSpPr>
              <p:spPr bwMode="auto">
                <a:xfrm>
                  <a:off x="3360" y="1680"/>
                  <a:ext cx="576" cy="576"/>
                </a:xfrm>
                <a:prstGeom prst="ellipse">
                  <a:avLst/>
                </a:prstGeom>
                <a:solidFill>
                  <a:srgbClr val="FFFFCC">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kumimoji="1" lang="en-US" altLang="zh-CN" sz="2400">
                      <a:latin typeface="Times New Roman" panose="02020603050405020304" pitchFamily="18" charset="0"/>
                    </a:rPr>
                    <a:t>C</a:t>
                  </a:r>
                </a:p>
              </p:txBody>
            </p:sp>
            <p:sp>
              <p:nvSpPr>
                <p:cNvPr id="37" name="Arc 30"/>
                <p:cNvSpPr>
                  <a:spLocks/>
                </p:cNvSpPr>
                <p:nvPr/>
              </p:nvSpPr>
              <p:spPr bwMode="auto">
                <a:xfrm>
                  <a:off x="3648" y="1680"/>
                  <a:ext cx="288" cy="491"/>
                </a:xfrm>
                <a:custGeom>
                  <a:avLst/>
                  <a:gdLst>
                    <a:gd name="T0" fmla="*/ 0 w 21600"/>
                    <a:gd name="T1" fmla="*/ 0 h 36795"/>
                    <a:gd name="T2" fmla="*/ 205 w 21600"/>
                    <a:gd name="T3" fmla="*/ 491 h 36795"/>
                    <a:gd name="T4" fmla="*/ 0 w 21600"/>
                    <a:gd name="T5" fmla="*/ 288 h 36795"/>
                    <a:gd name="T6" fmla="*/ 0 60000 65536"/>
                    <a:gd name="T7" fmla="*/ 0 60000 65536"/>
                    <a:gd name="T8" fmla="*/ 0 60000 65536"/>
                    <a:gd name="T9" fmla="*/ 0 w 21600"/>
                    <a:gd name="T10" fmla="*/ 0 h 36795"/>
                    <a:gd name="T11" fmla="*/ 21600 w 21600"/>
                    <a:gd name="T12" fmla="*/ 36795 h 36795"/>
                  </a:gdLst>
                  <a:ahLst/>
                  <a:cxnLst>
                    <a:cxn ang="T6">
                      <a:pos x="T0" y="T1"/>
                    </a:cxn>
                    <a:cxn ang="T7">
                      <a:pos x="T2" y="T3"/>
                    </a:cxn>
                    <a:cxn ang="T8">
                      <a:pos x="T4" y="T5"/>
                    </a:cxn>
                  </a:cxnLst>
                  <a:rect l="T9" t="T10" r="T11" b="T12"/>
                  <a:pathLst>
                    <a:path w="21600" h="36795" fill="none" extrusionOk="0">
                      <a:moveTo>
                        <a:pt x="-1" y="0"/>
                      </a:moveTo>
                      <a:cubicBezTo>
                        <a:pt x="11929" y="0"/>
                        <a:pt x="21600" y="9670"/>
                        <a:pt x="21600" y="21600"/>
                      </a:cubicBezTo>
                      <a:cubicBezTo>
                        <a:pt x="21600" y="27290"/>
                        <a:pt x="19354" y="32751"/>
                        <a:pt x="15351" y="36795"/>
                      </a:cubicBezTo>
                    </a:path>
                    <a:path w="21600" h="36795" stroke="0" extrusionOk="0">
                      <a:moveTo>
                        <a:pt x="-1" y="0"/>
                      </a:moveTo>
                      <a:cubicBezTo>
                        <a:pt x="11929" y="0"/>
                        <a:pt x="21600" y="9670"/>
                        <a:pt x="21600" y="21600"/>
                      </a:cubicBezTo>
                      <a:cubicBezTo>
                        <a:pt x="21600" y="27290"/>
                        <a:pt x="19354" y="32751"/>
                        <a:pt x="15351" y="36795"/>
                      </a:cubicBezTo>
                      <a:lnTo>
                        <a:pt x="0" y="21600"/>
                      </a:lnTo>
                      <a:close/>
                    </a:path>
                  </a:pathLst>
                </a:custGeom>
                <a:solidFill>
                  <a:srgbClr val="FF9966">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grpSp>
          <p:grpSp>
            <p:nvGrpSpPr>
              <p:cNvPr id="24" name="Group 31"/>
              <p:cNvGrpSpPr>
                <a:grpSpLocks/>
              </p:cNvGrpSpPr>
              <p:nvPr/>
            </p:nvGrpSpPr>
            <p:grpSpPr bwMode="auto">
              <a:xfrm>
                <a:off x="1776" y="2544"/>
                <a:ext cx="1680" cy="1344"/>
                <a:chOff x="1776" y="2544"/>
                <a:chExt cx="1680" cy="1344"/>
              </a:xfrm>
            </p:grpSpPr>
            <p:grpSp>
              <p:nvGrpSpPr>
                <p:cNvPr id="31" name="Group 32"/>
                <p:cNvGrpSpPr>
                  <a:grpSpLocks/>
                </p:cNvGrpSpPr>
                <p:nvPr/>
              </p:nvGrpSpPr>
              <p:grpSpPr bwMode="auto">
                <a:xfrm>
                  <a:off x="1776" y="2928"/>
                  <a:ext cx="960" cy="960"/>
                  <a:chOff x="1776" y="2928"/>
                  <a:chExt cx="960" cy="960"/>
                </a:xfrm>
              </p:grpSpPr>
              <p:sp>
                <p:nvSpPr>
                  <p:cNvPr id="34" name="Oval 33"/>
                  <p:cNvSpPr>
                    <a:spLocks noChangeArrowheads="1"/>
                  </p:cNvSpPr>
                  <p:nvPr/>
                </p:nvSpPr>
                <p:spPr bwMode="auto">
                  <a:xfrm>
                    <a:off x="1776" y="2928"/>
                    <a:ext cx="960" cy="960"/>
                  </a:xfrm>
                  <a:prstGeom prst="ellipse">
                    <a:avLst/>
                  </a:prstGeom>
                  <a:solidFill>
                    <a:srgbClr val="FFFFCC">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kumimoji="1" lang="en-US" altLang="zh-CN" sz="2400">
                        <a:latin typeface="Times New Roman" panose="02020603050405020304" pitchFamily="18" charset="0"/>
                      </a:rPr>
                      <a:t>D</a:t>
                    </a:r>
                  </a:p>
                </p:txBody>
              </p:sp>
              <p:sp>
                <p:nvSpPr>
                  <p:cNvPr id="35" name="Arc 34"/>
                  <p:cNvSpPr>
                    <a:spLocks/>
                  </p:cNvSpPr>
                  <p:nvPr/>
                </p:nvSpPr>
                <p:spPr bwMode="auto">
                  <a:xfrm>
                    <a:off x="2256" y="2929"/>
                    <a:ext cx="480" cy="819"/>
                  </a:xfrm>
                  <a:custGeom>
                    <a:avLst/>
                    <a:gdLst>
                      <a:gd name="T0" fmla="*/ 0 w 21600"/>
                      <a:gd name="T1" fmla="*/ 0 h 36874"/>
                      <a:gd name="T2" fmla="*/ 339 w 21600"/>
                      <a:gd name="T3" fmla="*/ 819 h 36874"/>
                      <a:gd name="T4" fmla="*/ 0 w 21600"/>
                      <a:gd name="T5" fmla="*/ 480 h 36874"/>
                      <a:gd name="T6" fmla="*/ 0 60000 65536"/>
                      <a:gd name="T7" fmla="*/ 0 60000 65536"/>
                      <a:gd name="T8" fmla="*/ 0 60000 65536"/>
                      <a:gd name="T9" fmla="*/ 0 w 21600"/>
                      <a:gd name="T10" fmla="*/ 0 h 36874"/>
                      <a:gd name="T11" fmla="*/ 21600 w 21600"/>
                      <a:gd name="T12" fmla="*/ 36874 h 36874"/>
                    </a:gdLst>
                    <a:ahLst/>
                    <a:cxnLst>
                      <a:cxn ang="T6">
                        <a:pos x="T0" y="T1"/>
                      </a:cxn>
                      <a:cxn ang="T7">
                        <a:pos x="T2" y="T3"/>
                      </a:cxn>
                      <a:cxn ang="T8">
                        <a:pos x="T4" y="T5"/>
                      </a:cxn>
                    </a:cxnLst>
                    <a:rect l="T9" t="T10" r="T11" b="T12"/>
                    <a:pathLst>
                      <a:path w="21600" h="36874" fill="none" extrusionOk="0">
                        <a:moveTo>
                          <a:pt x="-1" y="0"/>
                        </a:moveTo>
                        <a:cubicBezTo>
                          <a:pt x="11929" y="0"/>
                          <a:pt x="21600" y="9670"/>
                          <a:pt x="21600" y="21600"/>
                        </a:cubicBezTo>
                        <a:cubicBezTo>
                          <a:pt x="21600" y="27328"/>
                          <a:pt x="19324" y="32822"/>
                          <a:pt x="15273" y="36873"/>
                        </a:cubicBezTo>
                      </a:path>
                      <a:path w="21600" h="36874" stroke="0" extrusionOk="0">
                        <a:moveTo>
                          <a:pt x="-1" y="0"/>
                        </a:moveTo>
                        <a:cubicBezTo>
                          <a:pt x="11929" y="0"/>
                          <a:pt x="21600" y="9670"/>
                          <a:pt x="21600" y="21600"/>
                        </a:cubicBezTo>
                        <a:cubicBezTo>
                          <a:pt x="21600" y="27328"/>
                          <a:pt x="19324" y="32822"/>
                          <a:pt x="15273" y="36873"/>
                        </a:cubicBezTo>
                        <a:lnTo>
                          <a:pt x="0" y="21600"/>
                        </a:lnTo>
                        <a:close/>
                      </a:path>
                    </a:pathLst>
                  </a:custGeom>
                  <a:solidFill>
                    <a:srgbClr val="FF9966">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grpSp>
            <p:sp>
              <p:nvSpPr>
                <p:cNvPr id="32" name="Oval 35"/>
                <p:cNvSpPr>
                  <a:spLocks noChangeArrowheads="1"/>
                </p:cNvSpPr>
                <p:nvPr/>
              </p:nvSpPr>
              <p:spPr bwMode="auto">
                <a:xfrm>
                  <a:off x="2736" y="2544"/>
                  <a:ext cx="720" cy="720"/>
                </a:xfrm>
                <a:prstGeom prst="ellipse">
                  <a:avLst/>
                </a:prstGeom>
                <a:solidFill>
                  <a:srgbClr val="FFFFCC">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kumimoji="1" lang="en-US" altLang="zh-CN" sz="2400">
                      <a:latin typeface="Times New Roman" panose="02020603050405020304" pitchFamily="18" charset="0"/>
                    </a:rPr>
                    <a:t>F</a:t>
                  </a:r>
                </a:p>
              </p:txBody>
            </p:sp>
            <p:sp>
              <p:nvSpPr>
                <p:cNvPr id="33" name="Arc 36"/>
                <p:cNvSpPr>
                  <a:spLocks/>
                </p:cNvSpPr>
                <p:nvPr/>
              </p:nvSpPr>
              <p:spPr bwMode="auto">
                <a:xfrm>
                  <a:off x="3120" y="2545"/>
                  <a:ext cx="140" cy="384"/>
                </a:xfrm>
                <a:custGeom>
                  <a:avLst/>
                  <a:gdLst>
                    <a:gd name="T0" fmla="*/ 0 w 7853"/>
                    <a:gd name="T1" fmla="*/ 0 h 21600"/>
                    <a:gd name="T2" fmla="*/ 140 w 7853"/>
                    <a:gd name="T3" fmla="*/ 26 h 21600"/>
                    <a:gd name="T4" fmla="*/ 0 w 7853"/>
                    <a:gd name="T5" fmla="*/ 384 h 21600"/>
                    <a:gd name="T6" fmla="*/ 0 60000 65536"/>
                    <a:gd name="T7" fmla="*/ 0 60000 65536"/>
                    <a:gd name="T8" fmla="*/ 0 60000 65536"/>
                    <a:gd name="T9" fmla="*/ 0 w 7853"/>
                    <a:gd name="T10" fmla="*/ 0 h 21600"/>
                    <a:gd name="T11" fmla="*/ 7853 w 7853"/>
                    <a:gd name="T12" fmla="*/ 21600 h 21600"/>
                  </a:gdLst>
                  <a:ahLst/>
                  <a:cxnLst>
                    <a:cxn ang="T6">
                      <a:pos x="T0" y="T1"/>
                    </a:cxn>
                    <a:cxn ang="T7">
                      <a:pos x="T2" y="T3"/>
                    </a:cxn>
                    <a:cxn ang="T8">
                      <a:pos x="T4" y="T5"/>
                    </a:cxn>
                  </a:cxnLst>
                  <a:rect l="T9" t="T10" r="T11" b="T12"/>
                  <a:pathLst>
                    <a:path w="7853" h="21600" fill="none" extrusionOk="0">
                      <a:moveTo>
                        <a:pt x="-1" y="0"/>
                      </a:moveTo>
                      <a:cubicBezTo>
                        <a:pt x="2686" y="0"/>
                        <a:pt x="5350" y="501"/>
                        <a:pt x="7852" y="1478"/>
                      </a:cubicBezTo>
                    </a:path>
                    <a:path w="7853" h="21600" stroke="0" extrusionOk="0">
                      <a:moveTo>
                        <a:pt x="-1" y="0"/>
                      </a:moveTo>
                      <a:cubicBezTo>
                        <a:pt x="2686" y="0"/>
                        <a:pt x="5350" y="501"/>
                        <a:pt x="7852" y="1478"/>
                      </a:cubicBezTo>
                      <a:lnTo>
                        <a:pt x="0" y="21600"/>
                      </a:lnTo>
                      <a:close/>
                    </a:path>
                  </a:pathLst>
                </a:custGeom>
                <a:solidFill>
                  <a:srgbClr val="FF9966">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grpSp>
          <p:grpSp>
            <p:nvGrpSpPr>
              <p:cNvPr id="25" name="Group 37"/>
              <p:cNvGrpSpPr>
                <a:grpSpLocks/>
              </p:cNvGrpSpPr>
              <p:nvPr/>
            </p:nvGrpSpPr>
            <p:grpSpPr bwMode="auto">
              <a:xfrm>
                <a:off x="3792" y="3168"/>
                <a:ext cx="624" cy="624"/>
                <a:chOff x="3792" y="3168"/>
                <a:chExt cx="624" cy="624"/>
              </a:xfrm>
            </p:grpSpPr>
            <p:sp>
              <p:nvSpPr>
                <p:cNvPr id="29" name="Oval 38"/>
                <p:cNvSpPr>
                  <a:spLocks noChangeArrowheads="1"/>
                </p:cNvSpPr>
                <p:nvPr/>
              </p:nvSpPr>
              <p:spPr bwMode="auto">
                <a:xfrm>
                  <a:off x="3792" y="3168"/>
                  <a:ext cx="624" cy="624"/>
                </a:xfrm>
                <a:prstGeom prst="ellipse">
                  <a:avLst/>
                </a:prstGeom>
                <a:solidFill>
                  <a:srgbClr val="FFFFCC">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kumimoji="1" lang="en-US" altLang="zh-CN" sz="2400">
                      <a:latin typeface="Times New Roman" panose="02020603050405020304" pitchFamily="18" charset="0"/>
                    </a:rPr>
                    <a:t>G</a:t>
                  </a:r>
                </a:p>
              </p:txBody>
            </p:sp>
            <p:sp>
              <p:nvSpPr>
                <p:cNvPr id="30" name="Arc 39"/>
                <p:cNvSpPr>
                  <a:spLocks/>
                </p:cNvSpPr>
                <p:nvPr/>
              </p:nvSpPr>
              <p:spPr bwMode="auto">
                <a:xfrm>
                  <a:off x="4128" y="3169"/>
                  <a:ext cx="128" cy="336"/>
                </a:xfrm>
                <a:custGeom>
                  <a:avLst/>
                  <a:gdLst>
                    <a:gd name="T0" fmla="*/ 0 w 8253"/>
                    <a:gd name="T1" fmla="*/ 0 h 21600"/>
                    <a:gd name="T2" fmla="*/ 128 w 8253"/>
                    <a:gd name="T3" fmla="*/ 25 h 21600"/>
                    <a:gd name="T4" fmla="*/ 0 w 8253"/>
                    <a:gd name="T5" fmla="*/ 336 h 21600"/>
                    <a:gd name="T6" fmla="*/ 0 60000 65536"/>
                    <a:gd name="T7" fmla="*/ 0 60000 65536"/>
                    <a:gd name="T8" fmla="*/ 0 60000 65536"/>
                    <a:gd name="T9" fmla="*/ 0 w 8253"/>
                    <a:gd name="T10" fmla="*/ 0 h 21600"/>
                    <a:gd name="T11" fmla="*/ 8253 w 8253"/>
                    <a:gd name="T12" fmla="*/ 21600 h 21600"/>
                  </a:gdLst>
                  <a:ahLst/>
                  <a:cxnLst>
                    <a:cxn ang="T6">
                      <a:pos x="T0" y="T1"/>
                    </a:cxn>
                    <a:cxn ang="T7">
                      <a:pos x="T2" y="T3"/>
                    </a:cxn>
                    <a:cxn ang="T8">
                      <a:pos x="T4" y="T5"/>
                    </a:cxn>
                  </a:cxnLst>
                  <a:rect l="T9" t="T10" r="T11" b="T12"/>
                  <a:pathLst>
                    <a:path w="8253" h="21600" fill="none" extrusionOk="0">
                      <a:moveTo>
                        <a:pt x="-1" y="0"/>
                      </a:moveTo>
                      <a:cubicBezTo>
                        <a:pt x="2831" y="0"/>
                        <a:pt x="5636" y="556"/>
                        <a:pt x="8253" y="1638"/>
                      </a:cubicBezTo>
                    </a:path>
                    <a:path w="8253" h="21600" stroke="0" extrusionOk="0">
                      <a:moveTo>
                        <a:pt x="-1" y="0"/>
                      </a:moveTo>
                      <a:cubicBezTo>
                        <a:pt x="2831" y="0"/>
                        <a:pt x="5636" y="556"/>
                        <a:pt x="8253" y="1638"/>
                      </a:cubicBezTo>
                      <a:lnTo>
                        <a:pt x="0" y="21600"/>
                      </a:lnTo>
                      <a:close/>
                    </a:path>
                  </a:pathLst>
                </a:custGeom>
                <a:solidFill>
                  <a:srgbClr val="FF9966">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grpSp>
          <p:grpSp>
            <p:nvGrpSpPr>
              <p:cNvPr id="26" name="Group 40"/>
              <p:cNvGrpSpPr>
                <a:grpSpLocks/>
              </p:cNvGrpSpPr>
              <p:nvPr/>
            </p:nvGrpSpPr>
            <p:grpSpPr bwMode="auto">
              <a:xfrm>
                <a:off x="2448" y="3072"/>
                <a:ext cx="672" cy="672"/>
                <a:chOff x="2448" y="3072"/>
                <a:chExt cx="672" cy="672"/>
              </a:xfrm>
            </p:grpSpPr>
            <p:sp>
              <p:nvSpPr>
                <p:cNvPr id="27" name="Oval 41"/>
                <p:cNvSpPr>
                  <a:spLocks noChangeArrowheads="1"/>
                </p:cNvSpPr>
                <p:nvPr/>
              </p:nvSpPr>
              <p:spPr bwMode="auto">
                <a:xfrm>
                  <a:off x="2448" y="3072"/>
                  <a:ext cx="672" cy="672"/>
                </a:xfrm>
                <a:prstGeom prst="ellipse">
                  <a:avLst/>
                </a:prstGeom>
                <a:solidFill>
                  <a:srgbClr val="FFFFCC">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kumimoji="1" lang="en-US" altLang="zh-CN" sz="2400">
                      <a:latin typeface="Times New Roman" panose="02020603050405020304" pitchFamily="18" charset="0"/>
                    </a:rPr>
                    <a:t>E</a:t>
                  </a:r>
                </a:p>
              </p:txBody>
            </p:sp>
            <p:sp>
              <p:nvSpPr>
                <p:cNvPr id="28" name="Arc 42"/>
                <p:cNvSpPr>
                  <a:spLocks/>
                </p:cNvSpPr>
                <p:nvPr/>
              </p:nvSpPr>
              <p:spPr bwMode="auto">
                <a:xfrm>
                  <a:off x="2784" y="3073"/>
                  <a:ext cx="262" cy="336"/>
                </a:xfrm>
                <a:custGeom>
                  <a:avLst/>
                  <a:gdLst>
                    <a:gd name="T0" fmla="*/ 0 w 16816"/>
                    <a:gd name="T1" fmla="*/ 0 h 21600"/>
                    <a:gd name="T2" fmla="*/ 262 w 16816"/>
                    <a:gd name="T3" fmla="*/ 125 h 21600"/>
                    <a:gd name="T4" fmla="*/ 0 w 16816"/>
                    <a:gd name="T5" fmla="*/ 336 h 21600"/>
                    <a:gd name="T6" fmla="*/ 0 60000 65536"/>
                    <a:gd name="T7" fmla="*/ 0 60000 65536"/>
                    <a:gd name="T8" fmla="*/ 0 60000 65536"/>
                    <a:gd name="T9" fmla="*/ 0 w 16816"/>
                    <a:gd name="T10" fmla="*/ 0 h 21600"/>
                    <a:gd name="T11" fmla="*/ 16816 w 16816"/>
                    <a:gd name="T12" fmla="*/ 21600 h 21600"/>
                  </a:gdLst>
                  <a:ahLst/>
                  <a:cxnLst>
                    <a:cxn ang="T6">
                      <a:pos x="T0" y="T1"/>
                    </a:cxn>
                    <a:cxn ang="T7">
                      <a:pos x="T2" y="T3"/>
                    </a:cxn>
                    <a:cxn ang="T8">
                      <a:pos x="T4" y="T5"/>
                    </a:cxn>
                  </a:cxnLst>
                  <a:rect l="T9" t="T10" r="T11" b="T12"/>
                  <a:pathLst>
                    <a:path w="16816" h="21600" fill="none" extrusionOk="0">
                      <a:moveTo>
                        <a:pt x="-1" y="0"/>
                      </a:moveTo>
                      <a:cubicBezTo>
                        <a:pt x="6533" y="0"/>
                        <a:pt x="12715" y="2956"/>
                        <a:pt x="16815" y="8043"/>
                      </a:cubicBezTo>
                    </a:path>
                    <a:path w="16816" h="21600" stroke="0" extrusionOk="0">
                      <a:moveTo>
                        <a:pt x="-1" y="0"/>
                      </a:moveTo>
                      <a:cubicBezTo>
                        <a:pt x="6533" y="0"/>
                        <a:pt x="12715" y="2956"/>
                        <a:pt x="16815" y="8043"/>
                      </a:cubicBezTo>
                      <a:lnTo>
                        <a:pt x="0" y="21600"/>
                      </a:lnTo>
                      <a:close/>
                    </a:path>
                  </a:pathLst>
                </a:custGeom>
                <a:solidFill>
                  <a:srgbClr val="FF9966">
                    <a:alpha val="50195"/>
                  </a:srgbClr>
                </a:solidFill>
                <a:ln w="9525">
                  <a:solidFill>
                    <a:schemeClr val="tx1"/>
                  </a:solidFill>
                  <a:round/>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grpSp>
        </p:grpSp>
        <p:grpSp>
          <p:nvGrpSpPr>
            <p:cNvPr id="42" name="Group 48"/>
            <p:cNvGrpSpPr>
              <a:grpSpLocks/>
            </p:cNvGrpSpPr>
            <p:nvPr/>
          </p:nvGrpSpPr>
          <p:grpSpPr bwMode="auto">
            <a:xfrm>
              <a:off x="2971800" y="1747838"/>
              <a:ext cx="4738688" cy="762000"/>
              <a:chOff x="1701" y="867"/>
              <a:chExt cx="2985" cy="480"/>
            </a:xfrm>
          </p:grpSpPr>
          <p:sp>
            <p:nvSpPr>
              <p:cNvPr id="43" name="Text Box 21"/>
              <p:cNvSpPr txBox="1">
                <a:spLocks noChangeArrowheads="1"/>
              </p:cNvSpPr>
              <p:nvPr/>
            </p:nvSpPr>
            <p:spPr bwMode="auto">
              <a:xfrm flipH="1">
                <a:off x="2132" y="958"/>
                <a:ext cx="17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50000"/>
                  </a:spcBef>
                </a:pPr>
                <a:r>
                  <a:rPr kumimoji="1" lang="zh-CN" altLang="en-US" sz="2400" b="1" dirty="0">
                    <a:latin typeface="Times New Roman" panose="02020603050405020304" pitchFamily="18" charset="0"/>
                  </a:rPr>
                  <a:t>业务实力</a:t>
                </a:r>
              </a:p>
            </p:txBody>
          </p:sp>
          <p:sp>
            <p:nvSpPr>
              <p:cNvPr id="44" name="AutoShape 43"/>
              <p:cNvSpPr>
                <a:spLocks noChangeArrowheads="1"/>
              </p:cNvSpPr>
              <p:nvPr/>
            </p:nvSpPr>
            <p:spPr bwMode="auto">
              <a:xfrm rot="10800000">
                <a:off x="1701" y="867"/>
                <a:ext cx="2985" cy="480"/>
              </a:xfrm>
              <a:prstGeom prst="rightArrow">
                <a:avLst>
                  <a:gd name="adj1" fmla="val 50000"/>
                  <a:gd name="adj2" fmla="val 155000"/>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grpSp>
        <p:grpSp>
          <p:nvGrpSpPr>
            <p:cNvPr id="45" name="Group 47"/>
            <p:cNvGrpSpPr>
              <a:grpSpLocks/>
            </p:cNvGrpSpPr>
            <p:nvPr/>
          </p:nvGrpSpPr>
          <p:grpSpPr bwMode="auto">
            <a:xfrm>
              <a:off x="1098550" y="2900363"/>
              <a:ext cx="792163" cy="3275013"/>
              <a:chOff x="385" y="1729"/>
              <a:chExt cx="499" cy="2063"/>
            </a:xfrm>
          </p:grpSpPr>
          <p:sp>
            <p:nvSpPr>
              <p:cNvPr id="46" name="Text Box 20"/>
              <p:cNvSpPr txBox="1">
                <a:spLocks noChangeArrowheads="1"/>
              </p:cNvSpPr>
              <p:nvPr/>
            </p:nvSpPr>
            <p:spPr bwMode="auto">
              <a:xfrm rot="10801034" flipV="1">
                <a:off x="452" y="1796"/>
                <a:ext cx="363" cy="1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spcBef>
                    <a:spcPct val="50000"/>
                  </a:spcBef>
                </a:pPr>
                <a:r>
                  <a:rPr kumimoji="1" lang="zh-CN" altLang="en-US" sz="2400" b="1" dirty="0">
                    <a:latin typeface="Times New Roman" panose="02020603050405020304" pitchFamily="18" charset="0"/>
                  </a:rPr>
                  <a:t>行业吸引力</a:t>
                </a:r>
              </a:p>
            </p:txBody>
          </p:sp>
          <p:sp>
            <p:nvSpPr>
              <p:cNvPr id="47" name="AutoShape 46"/>
              <p:cNvSpPr>
                <a:spLocks noChangeArrowheads="1"/>
              </p:cNvSpPr>
              <p:nvPr/>
            </p:nvSpPr>
            <p:spPr bwMode="auto">
              <a:xfrm rot="10800000">
                <a:off x="385" y="1729"/>
                <a:ext cx="499" cy="2063"/>
              </a:xfrm>
              <a:prstGeom prst="downArrow">
                <a:avLst>
                  <a:gd name="adj1" fmla="val 45056"/>
                  <a:gd name="adj2" fmla="val 93557"/>
                </a:avLst>
              </a:prstGeom>
              <a:noFill/>
              <a:ln w="9525" algn="ctr">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grpSp>
      </p:grpSp>
    </p:spTree>
    <p:extLst>
      <p:ext uri="{BB962C8B-B14F-4D97-AF65-F5344CB8AC3E}">
        <p14:creationId xmlns:p14="http://schemas.microsoft.com/office/powerpoint/2010/main" val="1073183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a:spcBef>
                <a:spcPct val="50000"/>
              </a:spcBef>
            </a:pPr>
            <a:endParaRPr lang="zh-CN" altLang="en-US" sz="2400" b="1" kern="1200" dirty="0">
              <a:solidFill>
                <a:schemeClr val="tx1"/>
              </a:solidFill>
              <a:latin typeface="Arial" panose="020B0604020202020204" pitchFamily="34" charset="0"/>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13</a:t>
            </a:fld>
            <a:endParaRPr lang="en-GB" altLang="en-GB"/>
          </a:p>
        </p:txBody>
      </p:sp>
      <p:grpSp>
        <p:nvGrpSpPr>
          <p:cNvPr id="63" name="组合 62"/>
          <p:cNvGrpSpPr/>
          <p:nvPr/>
        </p:nvGrpSpPr>
        <p:grpSpPr>
          <a:xfrm>
            <a:off x="609600" y="977902"/>
            <a:ext cx="8282880" cy="5743576"/>
            <a:chOff x="609600" y="1304925"/>
            <a:chExt cx="8231188" cy="5416550"/>
          </a:xfrm>
        </p:grpSpPr>
        <p:sp>
          <p:nvSpPr>
            <p:cNvPr id="34" name="日期占位符 3"/>
            <p:cNvSpPr txBox="1">
              <a:spLocks/>
            </p:cNvSpPr>
            <p:nvPr/>
          </p:nvSpPr>
          <p:spPr bwMode="auto">
            <a:xfrm>
              <a:off x="609600" y="6245225"/>
              <a:ext cx="1981200" cy="476250"/>
            </a:xfrm>
            <a:prstGeom prst="rect">
              <a:avLst/>
            </a:prstGeom>
            <a:noFill/>
            <a:ln w="9525" algn="ctr">
              <a:noFill/>
              <a:miter lim="800000"/>
              <a:headEnd/>
              <a:tailEnd/>
            </a:ln>
            <a:effectLst/>
          </p:spPr>
          <p:txBody>
            <a:bodyPr vert="horz" wrap="square" lIns="0" tIns="0" rIns="0" bIns="0" numCol="1" anchor="b" anchorCtr="0" compatLnSpc="1">
              <a:prstTxWarp prst="textNoShape">
                <a:avLst/>
              </a:prstTxWarp>
              <a:spAutoFit/>
            </a:bodyPr>
            <a:lstStyle>
              <a:defPPr>
                <a:defRPr lang="zh-CN"/>
              </a:defPPr>
              <a:lvl1pPr marL="0" algn="ctr" defTabSz="914400" rtl="0" eaLnBrk="1" latinLnBrk="0" hangingPunct="1">
                <a:defRPr sz="1100" b="1" kern="1200">
                  <a:solidFill>
                    <a:srgbClr val="000000"/>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0DAEEDF-9C47-41D2-AAED-3BFAAC3DA5C6}" type="datetime1">
                <a:rPr lang="zh-CN" altLang="en-US" smtClean="0"/>
                <a:pPr/>
                <a:t>2022/4/13</a:t>
              </a:fld>
              <a:endParaRPr lang="en-US" altLang="zh-CN"/>
            </a:p>
          </p:txBody>
        </p:sp>
        <p:sp>
          <p:nvSpPr>
            <p:cNvPr id="35" name="Rectangle 3"/>
            <p:cNvSpPr>
              <a:spLocks noChangeArrowheads="1"/>
            </p:cNvSpPr>
            <p:nvPr/>
          </p:nvSpPr>
          <p:spPr bwMode="auto">
            <a:xfrm>
              <a:off x="611188" y="1304925"/>
              <a:ext cx="8229600" cy="504825"/>
            </a:xfrm>
            <a:prstGeom prst="rect">
              <a:avLst/>
            </a:prstGeom>
            <a:noFill/>
            <a:ln>
              <a:noFill/>
            </a:ln>
            <a:effectLst/>
            <a:extLst>
              <a:ext uri="{909E8E84-426E-40DD-AFC4-6F175D3DCCD1}">
                <a14:hiddenFill xmlns:a14="http://schemas.microsoft.com/office/drawing/2010/main">
                  <a:solidFill>
                    <a:srgbClr val="66006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r">
                <a:defRPr sz="3200">
                  <a:solidFill>
                    <a:schemeClr val="tx2"/>
                  </a:solidFill>
                  <a:latin typeface="Verdana" panose="020B0604030504040204" pitchFamily="34" charset="0"/>
                  <a:ea typeface="黑体" panose="02010609060101010101" pitchFamily="49" charset="-122"/>
                </a:defRPr>
              </a:lvl1pPr>
              <a:lvl2pPr algn="r">
                <a:defRPr sz="3200">
                  <a:solidFill>
                    <a:schemeClr val="tx2"/>
                  </a:solidFill>
                  <a:latin typeface="Verdana" panose="020B0604030504040204" pitchFamily="34" charset="0"/>
                  <a:ea typeface="黑体" panose="02010609060101010101" pitchFamily="49" charset="-122"/>
                </a:defRPr>
              </a:lvl2pPr>
              <a:lvl3pPr algn="r">
                <a:defRPr sz="3200">
                  <a:solidFill>
                    <a:schemeClr val="tx2"/>
                  </a:solidFill>
                  <a:latin typeface="Verdana" panose="020B0604030504040204" pitchFamily="34" charset="0"/>
                  <a:ea typeface="黑体" panose="02010609060101010101" pitchFamily="49" charset="-122"/>
                </a:defRPr>
              </a:lvl3pPr>
              <a:lvl4pPr algn="r">
                <a:defRPr sz="3200">
                  <a:solidFill>
                    <a:schemeClr val="tx2"/>
                  </a:solidFill>
                  <a:latin typeface="Verdana" panose="020B0604030504040204" pitchFamily="34" charset="0"/>
                  <a:ea typeface="黑体" panose="02010609060101010101" pitchFamily="49" charset="-122"/>
                </a:defRPr>
              </a:lvl4pPr>
              <a:lvl5pPr algn="r">
                <a:defRPr sz="3200">
                  <a:solidFill>
                    <a:schemeClr val="tx2"/>
                  </a:solidFill>
                  <a:latin typeface="Verdana" panose="020B0604030504040204" pitchFamily="34" charset="0"/>
                  <a:ea typeface="黑体" panose="02010609060101010101" pitchFamily="49" charset="-122"/>
                </a:defRPr>
              </a:lvl5pPr>
              <a:lvl6pPr marL="457200" algn="r" fontAlgn="base">
                <a:spcBef>
                  <a:spcPct val="0"/>
                </a:spcBef>
                <a:spcAft>
                  <a:spcPct val="0"/>
                </a:spcAft>
                <a:defRPr sz="3200">
                  <a:solidFill>
                    <a:schemeClr val="tx2"/>
                  </a:solidFill>
                  <a:latin typeface="Verdana" panose="020B0604030504040204" pitchFamily="34" charset="0"/>
                  <a:ea typeface="黑体" panose="02010609060101010101" pitchFamily="49" charset="-122"/>
                </a:defRPr>
              </a:lvl6pPr>
              <a:lvl7pPr marL="914400" algn="r" fontAlgn="base">
                <a:spcBef>
                  <a:spcPct val="0"/>
                </a:spcBef>
                <a:spcAft>
                  <a:spcPct val="0"/>
                </a:spcAft>
                <a:defRPr sz="3200">
                  <a:solidFill>
                    <a:schemeClr val="tx2"/>
                  </a:solidFill>
                  <a:latin typeface="Verdana" panose="020B0604030504040204" pitchFamily="34" charset="0"/>
                  <a:ea typeface="黑体" panose="02010609060101010101" pitchFamily="49" charset="-122"/>
                </a:defRPr>
              </a:lvl7pPr>
              <a:lvl8pPr marL="1371600" algn="r" fontAlgn="base">
                <a:spcBef>
                  <a:spcPct val="0"/>
                </a:spcBef>
                <a:spcAft>
                  <a:spcPct val="0"/>
                </a:spcAft>
                <a:defRPr sz="3200">
                  <a:solidFill>
                    <a:schemeClr val="tx2"/>
                  </a:solidFill>
                  <a:latin typeface="Verdana" panose="020B0604030504040204" pitchFamily="34" charset="0"/>
                  <a:ea typeface="黑体" panose="02010609060101010101" pitchFamily="49" charset="-122"/>
                </a:defRPr>
              </a:lvl8pPr>
              <a:lvl9pPr marL="1828800" algn="r" fontAlgn="base">
                <a:spcBef>
                  <a:spcPct val="0"/>
                </a:spcBef>
                <a:spcAft>
                  <a:spcPct val="0"/>
                </a:spcAft>
                <a:defRPr sz="3200">
                  <a:solidFill>
                    <a:schemeClr val="tx2"/>
                  </a:solidFill>
                  <a:latin typeface="Verdana" panose="020B0604030504040204" pitchFamily="34" charset="0"/>
                  <a:ea typeface="黑体" panose="02010609060101010101" pitchFamily="49" charset="-122"/>
                </a:defRPr>
              </a:lvl9pPr>
            </a:lstStyle>
            <a:p>
              <a:pPr algn="ctr"/>
              <a:r>
                <a:rPr lang="zh-CN" altLang="en-US" sz="2400" b="1" dirty="0">
                  <a:solidFill>
                    <a:schemeClr val="tx1">
                      <a:lumMod val="75000"/>
                    </a:schemeClr>
                  </a:solidFill>
                  <a:latin typeface="+mn-ea"/>
                  <a:ea typeface="+mn-ea"/>
                </a:rPr>
                <a:t>业务实力</a:t>
              </a:r>
            </a:p>
          </p:txBody>
        </p:sp>
        <p:sp>
          <p:nvSpPr>
            <p:cNvPr id="36" name="Text Box 4"/>
            <p:cNvSpPr txBox="1">
              <a:spLocks noChangeArrowheads="1"/>
            </p:cNvSpPr>
            <p:nvPr/>
          </p:nvSpPr>
          <p:spPr bwMode="auto">
            <a:xfrm>
              <a:off x="2667000" y="1763713"/>
              <a:ext cx="762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latin typeface="Garamond" panose="02020404030301010803" pitchFamily="18" charset="0"/>
                </a:rPr>
                <a:t>弱</a:t>
              </a:r>
            </a:p>
          </p:txBody>
        </p:sp>
        <p:sp>
          <p:nvSpPr>
            <p:cNvPr id="37" name="Text Box 5"/>
            <p:cNvSpPr txBox="1">
              <a:spLocks noChangeArrowheads="1"/>
            </p:cNvSpPr>
            <p:nvPr/>
          </p:nvSpPr>
          <p:spPr bwMode="auto">
            <a:xfrm>
              <a:off x="4724400" y="1763713"/>
              <a:ext cx="838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latin typeface="Garamond" panose="02020404030301010803" pitchFamily="18" charset="0"/>
                </a:rPr>
                <a:t>中</a:t>
              </a:r>
            </a:p>
          </p:txBody>
        </p:sp>
        <p:sp>
          <p:nvSpPr>
            <p:cNvPr id="38" name="Text Box 6"/>
            <p:cNvSpPr txBox="1">
              <a:spLocks noChangeArrowheads="1"/>
            </p:cNvSpPr>
            <p:nvPr/>
          </p:nvSpPr>
          <p:spPr bwMode="auto">
            <a:xfrm>
              <a:off x="6781800" y="1763713"/>
              <a:ext cx="990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latin typeface="Garamond" panose="02020404030301010803" pitchFamily="18" charset="0"/>
                </a:rPr>
                <a:t>强</a:t>
              </a:r>
            </a:p>
          </p:txBody>
        </p:sp>
        <p:sp>
          <p:nvSpPr>
            <p:cNvPr id="39" name="Text Box 7"/>
            <p:cNvSpPr txBox="1">
              <a:spLocks noChangeArrowheads="1"/>
            </p:cNvSpPr>
            <p:nvPr/>
          </p:nvSpPr>
          <p:spPr bwMode="auto">
            <a:xfrm>
              <a:off x="1371600" y="2601913"/>
              <a:ext cx="533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latin typeface="Garamond" panose="02020404030301010803" pitchFamily="18" charset="0"/>
                </a:rPr>
                <a:t>弱</a:t>
              </a:r>
            </a:p>
          </p:txBody>
        </p:sp>
        <p:sp>
          <p:nvSpPr>
            <p:cNvPr id="40" name="Text Box 8"/>
            <p:cNvSpPr txBox="1">
              <a:spLocks noChangeArrowheads="1"/>
            </p:cNvSpPr>
            <p:nvPr/>
          </p:nvSpPr>
          <p:spPr bwMode="auto">
            <a:xfrm>
              <a:off x="1371600" y="3897313"/>
              <a:ext cx="457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latin typeface="Garamond" panose="02020404030301010803" pitchFamily="18" charset="0"/>
                </a:rPr>
                <a:t>中</a:t>
              </a:r>
            </a:p>
          </p:txBody>
        </p:sp>
        <p:sp>
          <p:nvSpPr>
            <p:cNvPr id="41" name="Text Box 9"/>
            <p:cNvSpPr txBox="1">
              <a:spLocks noChangeArrowheads="1"/>
            </p:cNvSpPr>
            <p:nvPr/>
          </p:nvSpPr>
          <p:spPr bwMode="auto">
            <a:xfrm>
              <a:off x="1371600" y="5573713"/>
              <a:ext cx="533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600" b="1">
                  <a:latin typeface="Garamond" panose="02020404030301010803" pitchFamily="18" charset="0"/>
                </a:rPr>
                <a:t>强</a:t>
              </a:r>
            </a:p>
          </p:txBody>
        </p:sp>
        <p:grpSp>
          <p:nvGrpSpPr>
            <p:cNvPr id="42" name="Group 10"/>
            <p:cNvGrpSpPr>
              <a:grpSpLocks/>
            </p:cNvGrpSpPr>
            <p:nvPr/>
          </p:nvGrpSpPr>
          <p:grpSpPr bwMode="auto">
            <a:xfrm>
              <a:off x="1943100" y="2600325"/>
              <a:ext cx="6096000" cy="3529013"/>
              <a:chOff x="0" y="0"/>
              <a:chExt cx="4464" cy="3177"/>
            </a:xfrm>
          </p:grpSpPr>
          <p:sp>
            <p:nvSpPr>
              <p:cNvPr id="43" name="Rectangle 11"/>
              <p:cNvSpPr>
                <a:spLocks noChangeArrowheads="1"/>
              </p:cNvSpPr>
              <p:nvPr/>
            </p:nvSpPr>
            <p:spPr bwMode="auto">
              <a:xfrm>
                <a:off x="3024" y="1853"/>
                <a:ext cx="1440" cy="1324"/>
              </a:xfrm>
              <a:prstGeom prst="rect">
                <a:avLst/>
              </a:prstGeom>
              <a:noFill/>
              <a:ln w="9525"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accent2"/>
                  </a:buClr>
                  <a:buFont typeface="Wingdings" panose="05000000000000000000" pitchFamily="2" charset="2"/>
                  <a:buChar char="o"/>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buChar char="n"/>
                  <a:defRPr sz="2000">
                    <a:solidFill>
                      <a:schemeClr val="accent2"/>
                    </a:solidFill>
                    <a:latin typeface="Verdana" panose="020B0604030504040204" pitchFamily="34" charset="0"/>
                    <a:ea typeface="楷体_GB2312" pitchFamily="49" charset="-122"/>
                  </a:defRPr>
                </a:lvl2pPr>
                <a:lvl3pPr algn="l">
                  <a:spcBef>
                    <a:spcPct val="20000"/>
                  </a:spcBef>
                  <a:buClr>
                    <a:schemeClr val="accent2"/>
                  </a:buClr>
                  <a:buFont typeface="Wingdings" panose="05000000000000000000" pitchFamily="2" charset="2"/>
                  <a:buChar char="o"/>
                  <a:defRPr>
                    <a:solidFill>
                      <a:schemeClr val="tx1"/>
                    </a:solidFill>
                    <a:latin typeface="Verdana" panose="020B0604030504040204" pitchFamily="34" charset="0"/>
                    <a:ea typeface="楷体_GB2312" pitchFamily="49" charset="-122"/>
                  </a:defRPr>
                </a:lvl3pPr>
                <a:lvl4pPr algn="l">
                  <a:spcBef>
                    <a:spcPct val="20000"/>
                  </a:spcBef>
                  <a:buClr>
                    <a:schemeClr val="accent2"/>
                  </a:buClr>
                  <a:buFont typeface="Wingdings" panose="05000000000000000000" pitchFamily="2" charset="2"/>
                  <a:buChar char="n"/>
                  <a:defRPr sz="1600">
                    <a:solidFill>
                      <a:schemeClr val="tx1"/>
                    </a:solidFill>
                    <a:latin typeface="Verdana" panose="020B0604030504040204" pitchFamily="34" charset="0"/>
                    <a:ea typeface="楷体_GB2312" pitchFamily="49" charset="-122"/>
                  </a:defRPr>
                </a:lvl4pPr>
                <a:lvl5pPr algn="l">
                  <a:spcBef>
                    <a:spcPct val="25000"/>
                  </a:spcBef>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5pPr>
                <a:lvl6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6pPr>
                <a:lvl7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7pPr>
                <a:lvl8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8pPr>
                <a:lvl9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endParaRPr lang="zh-CN" altLang="zh-CN" b="1" dirty="0">
                  <a:solidFill>
                    <a:schemeClr val="accent2"/>
                  </a:solidFill>
                </a:endParaRPr>
              </a:p>
              <a:p>
                <a:pPr algn="ctr">
                  <a:buFont typeface="Wingdings" panose="05000000000000000000" pitchFamily="2" charset="2"/>
                  <a:buNone/>
                </a:pPr>
                <a:r>
                  <a:rPr lang="zh-CN" altLang="zh-CN" b="1" dirty="0">
                    <a:solidFill>
                      <a:srgbClr val="FF0000"/>
                    </a:solidFill>
                  </a:rPr>
                  <a:t>领先地位</a:t>
                </a:r>
              </a:p>
              <a:p>
                <a:pPr algn="ctr">
                  <a:buFont typeface="Wingdings" panose="05000000000000000000" pitchFamily="2" charset="2"/>
                  <a:buNone/>
                </a:pPr>
                <a:endParaRPr lang="zh-CN" altLang="zh-CN" b="1" dirty="0">
                  <a:solidFill>
                    <a:schemeClr val="accent2"/>
                  </a:solidFill>
                </a:endParaRPr>
              </a:p>
            </p:txBody>
          </p:sp>
          <p:sp>
            <p:nvSpPr>
              <p:cNvPr id="44" name="Rectangle 12"/>
              <p:cNvSpPr>
                <a:spLocks noChangeArrowheads="1"/>
              </p:cNvSpPr>
              <p:nvPr/>
            </p:nvSpPr>
            <p:spPr bwMode="auto">
              <a:xfrm>
                <a:off x="1440" y="1853"/>
                <a:ext cx="1584" cy="1324"/>
              </a:xfrm>
              <a:prstGeom prst="rect">
                <a:avLst/>
              </a:prstGeom>
              <a:noFill/>
              <a:ln w="9525"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accent2"/>
                  </a:buClr>
                  <a:buFont typeface="Wingdings" panose="05000000000000000000" pitchFamily="2" charset="2"/>
                  <a:buChar char="o"/>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buChar char="n"/>
                  <a:defRPr sz="2000">
                    <a:solidFill>
                      <a:schemeClr val="accent2"/>
                    </a:solidFill>
                    <a:latin typeface="Verdana" panose="020B0604030504040204" pitchFamily="34" charset="0"/>
                    <a:ea typeface="楷体_GB2312" pitchFamily="49" charset="-122"/>
                  </a:defRPr>
                </a:lvl2pPr>
                <a:lvl3pPr algn="l">
                  <a:spcBef>
                    <a:spcPct val="20000"/>
                  </a:spcBef>
                  <a:buClr>
                    <a:schemeClr val="accent2"/>
                  </a:buClr>
                  <a:buFont typeface="Wingdings" panose="05000000000000000000" pitchFamily="2" charset="2"/>
                  <a:buChar char="o"/>
                  <a:defRPr>
                    <a:solidFill>
                      <a:schemeClr val="tx1"/>
                    </a:solidFill>
                    <a:latin typeface="Verdana" panose="020B0604030504040204" pitchFamily="34" charset="0"/>
                    <a:ea typeface="楷体_GB2312" pitchFamily="49" charset="-122"/>
                  </a:defRPr>
                </a:lvl3pPr>
                <a:lvl4pPr algn="l">
                  <a:spcBef>
                    <a:spcPct val="20000"/>
                  </a:spcBef>
                  <a:buClr>
                    <a:schemeClr val="accent2"/>
                  </a:buClr>
                  <a:buFont typeface="Wingdings" panose="05000000000000000000" pitchFamily="2" charset="2"/>
                  <a:buChar char="n"/>
                  <a:defRPr sz="1600">
                    <a:solidFill>
                      <a:schemeClr val="tx1"/>
                    </a:solidFill>
                    <a:latin typeface="Verdana" panose="020B0604030504040204" pitchFamily="34" charset="0"/>
                    <a:ea typeface="楷体_GB2312" pitchFamily="49" charset="-122"/>
                  </a:defRPr>
                </a:lvl4pPr>
                <a:lvl5pPr algn="l">
                  <a:spcBef>
                    <a:spcPct val="25000"/>
                  </a:spcBef>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5pPr>
                <a:lvl6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6pPr>
                <a:lvl7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7pPr>
                <a:lvl8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8pPr>
                <a:lvl9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r>
                  <a:rPr lang="zh-CN" altLang="zh-CN" dirty="0">
                    <a:solidFill>
                      <a:schemeClr val="accent2"/>
                    </a:solidFill>
                  </a:rPr>
                  <a:t>            </a:t>
                </a:r>
              </a:p>
              <a:p>
                <a:pPr algn="ctr">
                  <a:buFont typeface="Wingdings" panose="05000000000000000000" pitchFamily="2" charset="2"/>
                  <a:buNone/>
                </a:pPr>
                <a:r>
                  <a:rPr lang="zh-CN" altLang="zh-CN" b="1" dirty="0">
                    <a:solidFill>
                      <a:schemeClr val="accent2"/>
                    </a:solidFill>
                  </a:rPr>
                  <a:t>     </a:t>
                </a:r>
                <a:r>
                  <a:rPr lang="zh-CN" altLang="zh-CN" b="1" dirty="0">
                    <a:solidFill>
                      <a:srgbClr val="FF0000"/>
                    </a:solidFill>
                  </a:rPr>
                  <a:t>发展领先地位</a:t>
                </a:r>
              </a:p>
              <a:p>
                <a:pPr algn="ctr">
                  <a:buFont typeface="Wingdings" panose="05000000000000000000" pitchFamily="2" charset="2"/>
                  <a:buNone/>
                </a:pPr>
                <a:r>
                  <a:rPr lang="zh-CN" altLang="zh-CN" dirty="0">
                    <a:solidFill>
                      <a:schemeClr val="accent2"/>
                    </a:solidFill>
                  </a:rPr>
                  <a:t>         </a:t>
                </a:r>
              </a:p>
            </p:txBody>
          </p:sp>
          <p:sp>
            <p:nvSpPr>
              <p:cNvPr id="45" name="Rectangle 13"/>
              <p:cNvSpPr>
                <a:spLocks noChangeArrowheads="1"/>
              </p:cNvSpPr>
              <p:nvPr/>
            </p:nvSpPr>
            <p:spPr bwMode="auto">
              <a:xfrm>
                <a:off x="0" y="1853"/>
                <a:ext cx="1440" cy="1324"/>
              </a:xfrm>
              <a:prstGeom prst="rect">
                <a:avLst/>
              </a:prstGeom>
              <a:noFill/>
              <a:ln w="9525"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accent2"/>
                  </a:buClr>
                  <a:buFont typeface="Wingdings" panose="05000000000000000000" pitchFamily="2" charset="2"/>
                  <a:buChar char="o"/>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buChar char="n"/>
                  <a:defRPr sz="2000">
                    <a:solidFill>
                      <a:schemeClr val="accent2"/>
                    </a:solidFill>
                    <a:latin typeface="Verdana" panose="020B0604030504040204" pitchFamily="34" charset="0"/>
                    <a:ea typeface="楷体_GB2312" pitchFamily="49" charset="-122"/>
                  </a:defRPr>
                </a:lvl2pPr>
                <a:lvl3pPr algn="l">
                  <a:spcBef>
                    <a:spcPct val="20000"/>
                  </a:spcBef>
                  <a:buClr>
                    <a:schemeClr val="accent2"/>
                  </a:buClr>
                  <a:buFont typeface="Wingdings" panose="05000000000000000000" pitchFamily="2" charset="2"/>
                  <a:buChar char="o"/>
                  <a:defRPr>
                    <a:solidFill>
                      <a:schemeClr val="tx1"/>
                    </a:solidFill>
                    <a:latin typeface="Verdana" panose="020B0604030504040204" pitchFamily="34" charset="0"/>
                    <a:ea typeface="楷体_GB2312" pitchFamily="49" charset="-122"/>
                  </a:defRPr>
                </a:lvl3pPr>
                <a:lvl4pPr algn="l">
                  <a:spcBef>
                    <a:spcPct val="20000"/>
                  </a:spcBef>
                  <a:buClr>
                    <a:schemeClr val="accent2"/>
                  </a:buClr>
                  <a:buFont typeface="Wingdings" panose="05000000000000000000" pitchFamily="2" charset="2"/>
                  <a:buChar char="n"/>
                  <a:defRPr sz="1600">
                    <a:solidFill>
                      <a:schemeClr val="tx1"/>
                    </a:solidFill>
                    <a:latin typeface="Verdana" panose="020B0604030504040204" pitchFamily="34" charset="0"/>
                    <a:ea typeface="楷体_GB2312" pitchFamily="49" charset="-122"/>
                  </a:defRPr>
                </a:lvl4pPr>
                <a:lvl5pPr algn="l">
                  <a:spcBef>
                    <a:spcPct val="25000"/>
                  </a:spcBef>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5pPr>
                <a:lvl6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6pPr>
                <a:lvl7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7pPr>
                <a:lvl8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8pPr>
                <a:lvl9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r>
                  <a:rPr lang="zh-CN" altLang="zh-CN" dirty="0">
                    <a:solidFill>
                      <a:schemeClr val="accent2"/>
                    </a:solidFill>
                  </a:rPr>
                  <a:t>         </a:t>
                </a:r>
              </a:p>
              <a:p>
                <a:pPr algn="ctr">
                  <a:buFont typeface="Wingdings" panose="05000000000000000000" pitchFamily="2" charset="2"/>
                  <a:buNone/>
                </a:pPr>
                <a:r>
                  <a:rPr lang="zh-CN" altLang="zh-CN" dirty="0">
                    <a:solidFill>
                      <a:schemeClr val="accent2"/>
                    </a:solidFill>
                  </a:rPr>
                  <a:t>  </a:t>
                </a:r>
                <a:r>
                  <a:rPr lang="zh-CN" altLang="zh-CN" b="1" dirty="0">
                    <a:solidFill>
                      <a:schemeClr val="accent5">
                        <a:lumMod val="50000"/>
                      </a:schemeClr>
                    </a:solidFill>
                    <a:effectLst>
                      <a:outerShdw blurRad="38100" dist="38100" dir="2700000" algn="tl">
                        <a:srgbClr val="C0C0C0"/>
                      </a:outerShdw>
                    </a:effectLst>
                  </a:rPr>
                  <a:t>资金源泉</a:t>
                </a:r>
              </a:p>
            </p:txBody>
          </p:sp>
          <p:sp>
            <p:nvSpPr>
              <p:cNvPr id="46" name="Rectangle 14"/>
              <p:cNvSpPr>
                <a:spLocks noChangeArrowheads="1"/>
              </p:cNvSpPr>
              <p:nvPr/>
            </p:nvSpPr>
            <p:spPr bwMode="auto">
              <a:xfrm>
                <a:off x="3024" y="902"/>
                <a:ext cx="1440" cy="951"/>
              </a:xfrm>
              <a:prstGeom prst="rect">
                <a:avLst/>
              </a:prstGeom>
              <a:noFill/>
              <a:ln w="9525"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accent2"/>
                  </a:buClr>
                  <a:buFont typeface="Wingdings" panose="05000000000000000000" pitchFamily="2" charset="2"/>
                  <a:buChar char="o"/>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buChar char="n"/>
                  <a:defRPr sz="2000">
                    <a:solidFill>
                      <a:schemeClr val="accent2"/>
                    </a:solidFill>
                    <a:latin typeface="Verdana" panose="020B0604030504040204" pitchFamily="34" charset="0"/>
                    <a:ea typeface="楷体_GB2312" pitchFamily="49" charset="-122"/>
                  </a:defRPr>
                </a:lvl2pPr>
                <a:lvl3pPr algn="l">
                  <a:spcBef>
                    <a:spcPct val="20000"/>
                  </a:spcBef>
                  <a:buClr>
                    <a:schemeClr val="accent2"/>
                  </a:buClr>
                  <a:buFont typeface="Wingdings" panose="05000000000000000000" pitchFamily="2" charset="2"/>
                  <a:buChar char="o"/>
                  <a:defRPr>
                    <a:solidFill>
                      <a:schemeClr val="tx1"/>
                    </a:solidFill>
                    <a:latin typeface="Verdana" panose="020B0604030504040204" pitchFamily="34" charset="0"/>
                    <a:ea typeface="楷体_GB2312" pitchFamily="49" charset="-122"/>
                  </a:defRPr>
                </a:lvl3pPr>
                <a:lvl4pPr algn="l">
                  <a:spcBef>
                    <a:spcPct val="20000"/>
                  </a:spcBef>
                  <a:buClr>
                    <a:schemeClr val="accent2"/>
                  </a:buClr>
                  <a:buFont typeface="Wingdings" panose="05000000000000000000" pitchFamily="2" charset="2"/>
                  <a:buChar char="n"/>
                  <a:defRPr sz="1600">
                    <a:solidFill>
                      <a:schemeClr val="tx1"/>
                    </a:solidFill>
                    <a:latin typeface="Verdana" panose="020B0604030504040204" pitchFamily="34" charset="0"/>
                    <a:ea typeface="楷体_GB2312" pitchFamily="49" charset="-122"/>
                  </a:defRPr>
                </a:lvl4pPr>
                <a:lvl5pPr algn="l">
                  <a:spcBef>
                    <a:spcPct val="25000"/>
                  </a:spcBef>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5pPr>
                <a:lvl6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6pPr>
                <a:lvl7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7pPr>
                <a:lvl8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8pPr>
                <a:lvl9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r>
                  <a:rPr lang="zh-CN" altLang="zh-CN" dirty="0">
                    <a:solidFill>
                      <a:schemeClr val="accent2"/>
                    </a:solidFill>
                  </a:rPr>
                  <a:t>       </a:t>
                </a:r>
              </a:p>
              <a:p>
                <a:pPr algn="ctr">
                  <a:buFont typeface="Wingdings" panose="05000000000000000000" pitchFamily="2" charset="2"/>
                  <a:buNone/>
                </a:pPr>
                <a:r>
                  <a:rPr lang="zh-CN" altLang="zh-CN" dirty="0">
                    <a:solidFill>
                      <a:schemeClr val="accent2"/>
                    </a:solidFill>
                  </a:rPr>
                  <a:t> </a:t>
                </a:r>
                <a:r>
                  <a:rPr lang="zh-CN" altLang="zh-CN" b="1" dirty="0">
                    <a:solidFill>
                      <a:srgbClr val="FF0000"/>
                    </a:solidFill>
                  </a:rPr>
                  <a:t>不断进化</a:t>
                </a:r>
              </a:p>
            </p:txBody>
          </p:sp>
          <p:sp>
            <p:nvSpPr>
              <p:cNvPr id="47" name="Rectangle 15"/>
              <p:cNvSpPr>
                <a:spLocks noChangeArrowheads="1"/>
              </p:cNvSpPr>
              <p:nvPr/>
            </p:nvSpPr>
            <p:spPr bwMode="auto">
              <a:xfrm>
                <a:off x="1440" y="902"/>
                <a:ext cx="1584" cy="951"/>
              </a:xfrm>
              <a:prstGeom prst="rect">
                <a:avLst/>
              </a:prstGeom>
              <a:noFill/>
              <a:ln w="9525"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accent2"/>
                  </a:buClr>
                  <a:buFont typeface="Wingdings" panose="05000000000000000000" pitchFamily="2" charset="2"/>
                  <a:buChar char="o"/>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buChar char="n"/>
                  <a:defRPr sz="2000">
                    <a:solidFill>
                      <a:schemeClr val="accent2"/>
                    </a:solidFill>
                    <a:latin typeface="Verdana" panose="020B0604030504040204" pitchFamily="34" charset="0"/>
                    <a:ea typeface="楷体_GB2312" pitchFamily="49" charset="-122"/>
                  </a:defRPr>
                </a:lvl2pPr>
                <a:lvl3pPr algn="l">
                  <a:spcBef>
                    <a:spcPct val="20000"/>
                  </a:spcBef>
                  <a:buClr>
                    <a:schemeClr val="accent2"/>
                  </a:buClr>
                  <a:buFont typeface="Wingdings" panose="05000000000000000000" pitchFamily="2" charset="2"/>
                  <a:buChar char="o"/>
                  <a:defRPr>
                    <a:solidFill>
                      <a:schemeClr val="tx1"/>
                    </a:solidFill>
                    <a:latin typeface="Verdana" panose="020B0604030504040204" pitchFamily="34" charset="0"/>
                    <a:ea typeface="楷体_GB2312" pitchFamily="49" charset="-122"/>
                  </a:defRPr>
                </a:lvl3pPr>
                <a:lvl4pPr algn="l">
                  <a:spcBef>
                    <a:spcPct val="20000"/>
                  </a:spcBef>
                  <a:buClr>
                    <a:schemeClr val="accent2"/>
                  </a:buClr>
                  <a:buFont typeface="Wingdings" panose="05000000000000000000" pitchFamily="2" charset="2"/>
                  <a:buChar char="n"/>
                  <a:defRPr sz="1600">
                    <a:solidFill>
                      <a:schemeClr val="tx1"/>
                    </a:solidFill>
                    <a:latin typeface="Verdana" panose="020B0604030504040204" pitchFamily="34" charset="0"/>
                    <a:ea typeface="楷体_GB2312" pitchFamily="49" charset="-122"/>
                  </a:defRPr>
                </a:lvl4pPr>
                <a:lvl5pPr algn="l">
                  <a:spcBef>
                    <a:spcPct val="25000"/>
                  </a:spcBef>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5pPr>
                <a:lvl6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6pPr>
                <a:lvl7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7pPr>
                <a:lvl8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8pPr>
                <a:lvl9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endParaRPr lang="zh-CN" altLang="zh-CN" dirty="0">
                  <a:solidFill>
                    <a:schemeClr val="accent2"/>
                  </a:solidFill>
                </a:endParaRPr>
              </a:p>
              <a:p>
                <a:pPr algn="ctr">
                  <a:buFont typeface="Wingdings" panose="05000000000000000000" pitchFamily="2" charset="2"/>
                  <a:buNone/>
                </a:pPr>
                <a:r>
                  <a:rPr lang="zh-CN" altLang="zh-CN" dirty="0">
                    <a:solidFill>
                      <a:schemeClr val="accent2"/>
                    </a:solidFill>
                  </a:rPr>
                  <a:t>  </a:t>
                </a:r>
                <a:r>
                  <a:rPr lang="zh-CN" altLang="zh-CN" b="1" dirty="0">
                    <a:solidFill>
                      <a:schemeClr val="accent5">
                        <a:lumMod val="50000"/>
                      </a:schemeClr>
                    </a:solidFill>
                    <a:effectLst>
                      <a:outerShdw blurRad="38100" dist="38100" dir="2700000" algn="tl">
                        <a:srgbClr val="C0C0C0"/>
                      </a:outerShdw>
                    </a:effectLst>
                  </a:rPr>
                  <a:t>密切关注</a:t>
                </a:r>
              </a:p>
            </p:txBody>
          </p:sp>
          <p:sp>
            <p:nvSpPr>
              <p:cNvPr id="48" name="Rectangle 16"/>
              <p:cNvSpPr>
                <a:spLocks noChangeArrowheads="1"/>
              </p:cNvSpPr>
              <p:nvPr/>
            </p:nvSpPr>
            <p:spPr bwMode="auto">
              <a:xfrm>
                <a:off x="0" y="902"/>
                <a:ext cx="1440" cy="951"/>
              </a:xfrm>
              <a:prstGeom prst="rect">
                <a:avLst/>
              </a:prstGeom>
              <a:noFill/>
              <a:ln w="9525"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accent2"/>
                  </a:buClr>
                  <a:buFont typeface="Wingdings" panose="05000000000000000000" pitchFamily="2" charset="2"/>
                  <a:buChar char="o"/>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buChar char="n"/>
                  <a:defRPr sz="2000">
                    <a:solidFill>
                      <a:schemeClr val="accent2"/>
                    </a:solidFill>
                    <a:latin typeface="Verdana" panose="020B0604030504040204" pitchFamily="34" charset="0"/>
                    <a:ea typeface="楷体_GB2312" pitchFamily="49" charset="-122"/>
                  </a:defRPr>
                </a:lvl2pPr>
                <a:lvl3pPr algn="l">
                  <a:spcBef>
                    <a:spcPct val="20000"/>
                  </a:spcBef>
                  <a:buClr>
                    <a:schemeClr val="accent2"/>
                  </a:buClr>
                  <a:buFont typeface="Wingdings" panose="05000000000000000000" pitchFamily="2" charset="2"/>
                  <a:buChar char="o"/>
                  <a:defRPr>
                    <a:solidFill>
                      <a:schemeClr val="tx1"/>
                    </a:solidFill>
                    <a:latin typeface="Verdana" panose="020B0604030504040204" pitchFamily="34" charset="0"/>
                    <a:ea typeface="楷体_GB2312" pitchFamily="49" charset="-122"/>
                  </a:defRPr>
                </a:lvl3pPr>
                <a:lvl4pPr algn="l">
                  <a:spcBef>
                    <a:spcPct val="20000"/>
                  </a:spcBef>
                  <a:buClr>
                    <a:schemeClr val="accent2"/>
                  </a:buClr>
                  <a:buFont typeface="Wingdings" panose="05000000000000000000" pitchFamily="2" charset="2"/>
                  <a:buChar char="n"/>
                  <a:defRPr sz="1600">
                    <a:solidFill>
                      <a:schemeClr val="tx1"/>
                    </a:solidFill>
                    <a:latin typeface="Verdana" panose="020B0604030504040204" pitchFamily="34" charset="0"/>
                    <a:ea typeface="楷体_GB2312" pitchFamily="49" charset="-122"/>
                  </a:defRPr>
                </a:lvl4pPr>
                <a:lvl5pPr algn="l">
                  <a:spcBef>
                    <a:spcPct val="25000"/>
                  </a:spcBef>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5pPr>
                <a:lvl6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6pPr>
                <a:lvl7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7pPr>
                <a:lvl8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8pPr>
                <a:lvl9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r>
                  <a:rPr lang="zh-CN" altLang="zh-CN">
                    <a:solidFill>
                      <a:schemeClr val="accent2"/>
                    </a:solidFill>
                  </a:rPr>
                  <a:t>分期撤退</a:t>
                </a:r>
              </a:p>
            </p:txBody>
          </p:sp>
          <p:sp>
            <p:nvSpPr>
              <p:cNvPr id="49" name="Rectangle 17"/>
              <p:cNvSpPr>
                <a:spLocks noChangeArrowheads="1"/>
              </p:cNvSpPr>
              <p:nvPr/>
            </p:nvSpPr>
            <p:spPr bwMode="auto">
              <a:xfrm>
                <a:off x="3024" y="0"/>
                <a:ext cx="1440" cy="902"/>
              </a:xfrm>
              <a:prstGeom prst="rect">
                <a:avLst/>
              </a:prstGeom>
              <a:noFill/>
              <a:ln w="9525"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accent2"/>
                  </a:buClr>
                  <a:buFont typeface="Wingdings" panose="05000000000000000000" pitchFamily="2" charset="2"/>
                  <a:buChar char="o"/>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buChar char="n"/>
                  <a:defRPr sz="2000">
                    <a:solidFill>
                      <a:schemeClr val="accent2"/>
                    </a:solidFill>
                    <a:latin typeface="Verdana" panose="020B0604030504040204" pitchFamily="34" charset="0"/>
                    <a:ea typeface="楷体_GB2312" pitchFamily="49" charset="-122"/>
                  </a:defRPr>
                </a:lvl2pPr>
                <a:lvl3pPr algn="l">
                  <a:spcBef>
                    <a:spcPct val="20000"/>
                  </a:spcBef>
                  <a:buClr>
                    <a:schemeClr val="accent2"/>
                  </a:buClr>
                  <a:buFont typeface="Wingdings" panose="05000000000000000000" pitchFamily="2" charset="2"/>
                  <a:buChar char="o"/>
                  <a:defRPr>
                    <a:solidFill>
                      <a:schemeClr val="tx1"/>
                    </a:solidFill>
                    <a:latin typeface="Verdana" panose="020B0604030504040204" pitchFamily="34" charset="0"/>
                    <a:ea typeface="楷体_GB2312" pitchFamily="49" charset="-122"/>
                  </a:defRPr>
                </a:lvl3pPr>
                <a:lvl4pPr algn="l">
                  <a:spcBef>
                    <a:spcPct val="20000"/>
                  </a:spcBef>
                  <a:buClr>
                    <a:schemeClr val="accent2"/>
                  </a:buClr>
                  <a:buFont typeface="Wingdings" panose="05000000000000000000" pitchFamily="2" charset="2"/>
                  <a:buChar char="n"/>
                  <a:defRPr sz="1600">
                    <a:solidFill>
                      <a:schemeClr val="tx1"/>
                    </a:solidFill>
                    <a:latin typeface="Verdana" panose="020B0604030504040204" pitchFamily="34" charset="0"/>
                    <a:ea typeface="楷体_GB2312" pitchFamily="49" charset="-122"/>
                  </a:defRPr>
                </a:lvl4pPr>
                <a:lvl5pPr algn="l">
                  <a:spcBef>
                    <a:spcPct val="25000"/>
                  </a:spcBef>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5pPr>
                <a:lvl6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6pPr>
                <a:lvl7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7pPr>
                <a:lvl8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8pPr>
                <a:lvl9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r>
                  <a:rPr lang="zh-CN" altLang="zh-CN" dirty="0">
                    <a:solidFill>
                      <a:schemeClr val="accent5">
                        <a:lumMod val="50000"/>
                      </a:schemeClr>
                    </a:solidFill>
                  </a:rPr>
                  <a:t>       </a:t>
                </a:r>
                <a:r>
                  <a:rPr lang="zh-CN" altLang="zh-CN" b="1" dirty="0">
                    <a:solidFill>
                      <a:schemeClr val="accent5">
                        <a:lumMod val="50000"/>
                      </a:schemeClr>
                    </a:solidFill>
                    <a:effectLst>
                      <a:outerShdw blurRad="38100" dist="38100" dir="2700000" algn="tl">
                        <a:srgbClr val="C0C0C0"/>
                      </a:outerShdw>
                    </a:effectLst>
                  </a:rPr>
                  <a:t>加速发展或放弃</a:t>
                </a:r>
              </a:p>
            </p:txBody>
          </p:sp>
          <p:sp>
            <p:nvSpPr>
              <p:cNvPr id="50" name="Rectangle 18"/>
              <p:cNvSpPr>
                <a:spLocks noChangeArrowheads="1"/>
              </p:cNvSpPr>
              <p:nvPr/>
            </p:nvSpPr>
            <p:spPr bwMode="auto">
              <a:xfrm>
                <a:off x="1440" y="0"/>
                <a:ext cx="1584" cy="902"/>
              </a:xfrm>
              <a:prstGeom prst="rect">
                <a:avLst/>
              </a:prstGeom>
              <a:noFill/>
              <a:ln w="9525"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accent2"/>
                  </a:buClr>
                  <a:buFont typeface="Wingdings" panose="05000000000000000000" pitchFamily="2" charset="2"/>
                  <a:buChar char="o"/>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buChar char="n"/>
                  <a:defRPr sz="2000">
                    <a:solidFill>
                      <a:schemeClr val="accent2"/>
                    </a:solidFill>
                    <a:latin typeface="Verdana" panose="020B0604030504040204" pitchFamily="34" charset="0"/>
                    <a:ea typeface="楷体_GB2312" pitchFamily="49" charset="-122"/>
                  </a:defRPr>
                </a:lvl2pPr>
                <a:lvl3pPr algn="l">
                  <a:spcBef>
                    <a:spcPct val="20000"/>
                  </a:spcBef>
                  <a:buClr>
                    <a:schemeClr val="accent2"/>
                  </a:buClr>
                  <a:buFont typeface="Wingdings" panose="05000000000000000000" pitchFamily="2" charset="2"/>
                  <a:buChar char="o"/>
                  <a:defRPr>
                    <a:solidFill>
                      <a:schemeClr val="tx1"/>
                    </a:solidFill>
                    <a:latin typeface="Verdana" panose="020B0604030504040204" pitchFamily="34" charset="0"/>
                    <a:ea typeface="楷体_GB2312" pitchFamily="49" charset="-122"/>
                  </a:defRPr>
                </a:lvl3pPr>
                <a:lvl4pPr algn="l">
                  <a:spcBef>
                    <a:spcPct val="20000"/>
                  </a:spcBef>
                  <a:buClr>
                    <a:schemeClr val="accent2"/>
                  </a:buClr>
                  <a:buFont typeface="Wingdings" panose="05000000000000000000" pitchFamily="2" charset="2"/>
                  <a:buChar char="n"/>
                  <a:defRPr sz="1600">
                    <a:solidFill>
                      <a:schemeClr val="tx1"/>
                    </a:solidFill>
                    <a:latin typeface="Verdana" panose="020B0604030504040204" pitchFamily="34" charset="0"/>
                    <a:ea typeface="楷体_GB2312" pitchFamily="49" charset="-122"/>
                  </a:defRPr>
                </a:lvl4pPr>
                <a:lvl5pPr algn="l">
                  <a:spcBef>
                    <a:spcPct val="25000"/>
                  </a:spcBef>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5pPr>
                <a:lvl6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6pPr>
                <a:lvl7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7pPr>
                <a:lvl8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8pPr>
                <a:lvl9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r>
                  <a:rPr lang="zh-CN" altLang="zh-CN">
                    <a:solidFill>
                      <a:schemeClr val="accent2"/>
                    </a:solidFill>
                  </a:rPr>
                  <a:t>分期撤退</a:t>
                </a:r>
              </a:p>
            </p:txBody>
          </p:sp>
          <p:sp>
            <p:nvSpPr>
              <p:cNvPr id="51" name="Rectangle 19"/>
              <p:cNvSpPr>
                <a:spLocks noChangeArrowheads="1"/>
              </p:cNvSpPr>
              <p:nvPr/>
            </p:nvSpPr>
            <p:spPr bwMode="auto">
              <a:xfrm>
                <a:off x="0" y="0"/>
                <a:ext cx="1440" cy="902"/>
              </a:xfrm>
              <a:prstGeom prst="rect">
                <a:avLst/>
              </a:prstGeom>
              <a:noFill/>
              <a:ln w="9525"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l">
                  <a:spcBef>
                    <a:spcPct val="20000"/>
                  </a:spcBef>
                  <a:buClr>
                    <a:schemeClr val="accent2"/>
                  </a:buClr>
                  <a:buFont typeface="Wingdings" panose="05000000000000000000" pitchFamily="2" charset="2"/>
                  <a:buChar char="o"/>
                  <a:defRPr sz="2600">
                    <a:solidFill>
                      <a:schemeClr val="tx1"/>
                    </a:solidFill>
                    <a:latin typeface="Verdana" panose="020B0604030504040204" pitchFamily="34" charset="0"/>
                    <a:ea typeface="宋体" panose="02010600030101010101" pitchFamily="2" charset="-122"/>
                  </a:defRPr>
                </a:lvl1pPr>
                <a:lvl2pPr algn="l">
                  <a:spcBef>
                    <a:spcPct val="20000"/>
                  </a:spcBef>
                  <a:buClr>
                    <a:schemeClr val="accent2"/>
                  </a:buClr>
                  <a:buFont typeface="Wingdings" panose="05000000000000000000" pitchFamily="2" charset="2"/>
                  <a:buChar char="n"/>
                  <a:defRPr sz="2000">
                    <a:solidFill>
                      <a:schemeClr val="accent2"/>
                    </a:solidFill>
                    <a:latin typeface="Verdana" panose="020B0604030504040204" pitchFamily="34" charset="0"/>
                    <a:ea typeface="楷体_GB2312" pitchFamily="49" charset="-122"/>
                  </a:defRPr>
                </a:lvl2pPr>
                <a:lvl3pPr algn="l">
                  <a:spcBef>
                    <a:spcPct val="20000"/>
                  </a:spcBef>
                  <a:buClr>
                    <a:schemeClr val="accent2"/>
                  </a:buClr>
                  <a:buFont typeface="Wingdings" panose="05000000000000000000" pitchFamily="2" charset="2"/>
                  <a:buChar char="o"/>
                  <a:defRPr>
                    <a:solidFill>
                      <a:schemeClr val="tx1"/>
                    </a:solidFill>
                    <a:latin typeface="Verdana" panose="020B0604030504040204" pitchFamily="34" charset="0"/>
                    <a:ea typeface="楷体_GB2312" pitchFamily="49" charset="-122"/>
                  </a:defRPr>
                </a:lvl3pPr>
                <a:lvl4pPr algn="l">
                  <a:spcBef>
                    <a:spcPct val="20000"/>
                  </a:spcBef>
                  <a:buClr>
                    <a:schemeClr val="accent2"/>
                  </a:buClr>
                  <a:buFont typeface="Wingdings" panose="05000000000000000000" pitchFamily="2" charset="2"/>
                  <a:buChar char="n"/>
                  <a:defRPr sz="1600">
                    <a:solidFill>
                      <a:schemeClr val="tx1"/>
                    </a:solidFill>
                    <a:latin typeface="Verdana" panose="020B0604030504040204" pitchFamily="34" charset="0"/>
                    <a:ea typeface="楷体_GB2312" pitchFamily="49" charset="-122"/>
                  </a:defRPr>
                </a:lvl4pPr>
                <a:lvl5pPr algn="l">
                  <a:spcBef>
                    <a:spcPct val="25000"/>
                  </a:spcBef>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5pPr>
                <a:lvl6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6pPr>
                <a:lvl7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7pPr>
                <a:lvl8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8pPr>
                <a:lvl9pPr fontAlgn="base">
                  <a:spcBef>
                    <a:spcPct val="25000"/>
                  </a:spcBef>
                  <a:spcAft>
                    <a:spcPct val="0"/>
                  </a:spcAft>
                  <a:buClr>
                    <a:schemeClr val="accent2"/>
                  </a:buClr>
                  <a:buFont typeface="Wingdings" panose="05000000000000000000" pitchFamily="2" charset="2"/>
                  <a:buChar char="§"/>
                  <a:defRPr>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r>
                  <a:rPr lang="zh-CN" altLang="zh-CN">
                    <a:solidFill>
                      <a:schemeClr val="accent2"/>
                    </a:solidFill>
                  </a:rPr>
                  <a:t>不再投资</a:t>
                </a:r>
              </a:p>
            </p:txBody>
          </p:sp>
          <p:sp>
            <p:nvSpPr>
              <p:cNvPr id="52" name="Line 20"/>
              <p:cNvSpPr>
                <a:spLocks noChangeShapeType="1"/>
              </p:cNvSpPr>
              <p:nvPr/>
            </p:nvSpPr>
            <p:spPr bwMode="auto">
              <a:xfrm>
                <a:off x="0" y="0"/>
                <a:ext cx="4464" cy="0"/>
              </a:xfrm>
              <a:prstGeom prst="line">
                <a:avLst/>
              </a:prstGeom>
              <a:noFill/>
              <a:ln w="28575" cap="sq"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53" name="Line 21"/>
              <p:cNvSpPr>
                <a:spLocks noChangeShapeType="1"/>
              </p:cNvSpPr>
              <p:nvPr/>
            </p:nvSpPr>
            <p:spPr bwMode="auto">
              <a:xfrm>
                <a:off x="0" y="902"/>
                <a:ext cx="4464" cy="0"/>
              </a:xfrm>
              <a:prstGeom prst="line">
                <a:avLst/>
              </a:prstGeom>
              <a:noFill/>
              <a:ln w="127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54" name="Line 22"/>
              <p:cNvSpPr>
                <a:spLocks noChangeShapeType="1"/>
              </p:cNvSpPr>
              <p:nvPr/>
            </p:nvSpPr>
            <p:spPr bwMode="auto">
              <a:xfrm>
                <a:off x="0" y="1853"/>
                <a:ext cx="4464" cy="0"/>
              </a:xfrm>
              <a:prstGeom prst="line">
                <a:avLst/>
              </a:prstGeom>
              <a:noFill/>
              <a:ln w="127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55" name="Line 23"/>
              <p:cNvSpPr>
                <a:spLocks noChangeShapeType="1"/>
              </p:cNvSpPr>
              <p:nvPr/>
            </p:nvSpPr>
            <p:spPr bwMode="auto">
              <a:xfrm>
                <a:off x="0" y="3177"/>
                <a:ext cx="4464" cy="0"/>
              </a:xfrm>
              <a:prstGeom prst="line">
                <a:avLst/>
              </a:prstGeom>
              <a:noFill/>
              <a:ln w="28575" cap="sq"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56" name="Line 24"/>
              <p:cNvSpPr>
                <a:spLocks noChangeShapeType="1"/>
              </p:cNvSpPr>
              <p:nvPr/>
            </p:nvSpPr>
            <p:spPr bwMode="auto">
              <a:xfrm>
                <a:off x="0" y="0"/>
                <a:ext cx="0" cy="3177"/>
              </a:xfrm>
              <a:prstGeom prst="line">
                <a:avLst/>
              </a:prstGeom>
              <a:noFill/>
              <a:ln w="28575" cap="sq"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57" name="Line 25"/>
              <p:cNvSpPr>
                <a:spLocks noChangeShapeType="1"/>
              </p:cNvSpPr>
              <p:nvPr/>
            </p:nvSpPr>
            <p:spPr bwMode="auto">
              <a:xfrm>
                <a:off x="1440" y="0"/>
                <a:ext cx="0" cy="3177"/>
              </a:xfrm>
              <a:prstGeom prst="line">
                <a:avLst/>
              </a:prstGeom>
              <a:noFill/>
              <a:ln w="381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58" name="Line 26"/>
              <p:cNvSpPr>
                <a:spLocks noChangeShapeType="1"/>
              </p:cNvSpPr>
              <p:nvPr/>
            </p:nvSpPr>
            <p:spPr bwMode="auto">
              <a:xfrm>
                <a:off x="3024" y="0"/>
                <a:ext cx="0" cy="3177"/>
              </a:xfrm>
              <a:prstGeom prst="line">
                <a:avLst/>
              </a:prstGeom>
              <a:noFill/>
              <a:ln w="12700"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59" name="Line 27"/>
              <p:cNvSpPr>
                <a:spLocks noChangeShapeType="1"/>
              </p:cNvSpPr>
              <p:nvPr/>
            </p:nvSpPr>
            <p:spPr bwMode="auto">
              <a:xfrm>
                <a:off x="4464" y="0"/>
                <a:ext cx="0" cy="3177"/>
              </a:xfrm>
              <a:prstGeom prst="line">
                <a:avLst/>
              </a:prstGeom>
              <a:noFill/>
              <a:ln w="28575" cap="sq"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sp>
          <p:nvSpPr>
            <p:cNvPr id="60" name="Line 28"/>
            <p:cNvSpPr>
              <a:spLocks noChangeShapeType="1"/>
            </p:cNvSpPr>
            <p:nvPr/>
          </p:nvSpPr>
          <p:spPr bwMode="auto">
            <a:xfrm flipV="1">
              <a:off x="1943100" y="2600325"/>
              <a:ext cx="5113338" cy="2559050"/>
            </a:xfrm>
            <a:prstGeom prst="line">
              <a:avLst/>
            </a:prstGeom>
            <a:noFill/>
            <a:ln w="952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61" name="Line 29"/>
            <p:cNvSpPr>
              <a:spLocks noChangeShapeType="1"/>
            </p:cNvSpPr>
            <p:nvPr/>
          </p:nvSpPr>
          <p:spPr bwMode="auto">
            <a:xfrm flipV="1">
              <a:off x="2205038" y="3133725"/>
              <a:ext cx="5834062" cy="2986088"/>
            </a:xfrm>
            <a:prstGeom prst="line">
              <a:avLst/>
            </a:prstGeom>
            <a:noFill/>
            <a:ln w="952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sp>
          <p:nvSpPr>
            <p:cNvPr id="62" name="Text Box 30"/>
            <p:cNvSpPr txBox="1">
              <a:spLocks noChangeArrowheads="1"/>
            </p:cNvSpPr>
            <p:nvPr/>
          </p:nvSpPr>
          <p:spPr bwMode="auto">
            <a:xfrm>
              <a:off x="682665" y="2241550"/>
              <a:ext cx="553998" cy="405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2400" b="1" dirty="0">
                  <a:latin typeface="Arial" panose="020B0604020202020204" pitchFamily="34" charset="0"/>
                </a:rPr>
                <a:t>行业吸引力</a:t>
              </a:r>
            </a:p>
          </p:txBody>
        </p:sp>
      </p:grpSp>
    </p:spTree>
    <p:extLst>
      <p:ext uri="{BB962C8B-B14F-4D97-AF65-F5344CB8AC3E}">
        <p14:creationId xmlns:p14="http://schemas.microsoft.com/office/powerpoint/2010/main" val="4460712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5" y="1308101"/>
            <a:ext cx="7803776" cy="1112787"/>
          </a:xfrm>
        </p:spPr>
        <p:txBody>
          <a:bodyPr/>
          <a:lstStyle/>
          <a:p>
            <a:r>
              <a:rPr lang="en-US" altLang="zh-CN" sz="2400" dirty="0">
                <a:solidFill>
                  <a:srgbClr val="C00000"/>
                </a:solidFill>
              </a:rPr>
              <a:t>4.</a:t>
            </a:r>
            <a:r>
              <a:rPr lang="zh-CN" altLang="en-US" sz="2400" dirty="0">
                <a:solidFill>
                  <a:srgbClr val="C00000"/>
                </a:solidFill>
              </a:rPr>
              <a:t>规划成长战略</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14</a:t>
            </a:fld>
            <a:endParaRPr lang="en-GB" altLang="en-GB"/>
          </a:p>
        </p:txBody>
      </p:sp>
      <p:sp>
        <p:nvSpPr>
          <p:cNvPr id="5" name="矩形 4"/>
          <p:cNvSpPr/>
          <p:nvPr/>
        </p:nvSpPr>
        <p:spPr bwMode="auto">
          <a:xfrm>
            <a:off x="725452" y="3933056"/>
            <a:ext cx="8167028" cy="1512168"/>
          </a:xfrm>
          <a:prstGeom prst="rect">
            <a:avLst/>
          </a:prstGeom>
          <a:solidFill>
            <a:schemeClr val="bg1"/>
          </a:solidFill>
          <a:ln w="28575" cap="flat" cmpd="sng" algn="ctr">
            <a:solidFill>
              <a:schemeClr val="bg2">
                <a:lumMod val="60000"/>
                <a:lumOff val="40000"/>
              </a:schemeClr>
            </a:solid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kumimoji="0" lang="zh-CN" altLang="en-US" sz="2800" b="0" i="0" u="none" strike="noStrike" cap="none" normalizeH="0" baseline="0" dirty="0">
              <a:ln>
                <a:noFill/>
              </a:ln>
              <a:solidFill>
                <a:schemeClr val="tx1"/>
              </a:solidFill>
              <a:effectLst/>
              <a:latin typeface="Verdana" pitchFamily="34" charset="0"/>
            </a:endParaRPr>
          </a:p>
        </p:txBody>
      </p:sp>
      <p:sp>
        <p:nvSpPr>
          <p:cNvPr id="313" name="矩形 312"/>
          <p:cNvSpPr/>
          <p:nvPr/>
        </p:nvSpPr>
        <p:spPr>
          <a:xfrm>
            <a:off x="725452" y="4052971"/>
            <a:ext cx="8097629" cy="1384995"/>
          </a:xfrm>
          <a:prstGeom prst="rect">
            <a:avLst/>
          </a:prstGeom>
        </p:spPr>
        <p:txBody>
          <a:bodyPr wrap="square">
            <a:spAutoFit/>
          </a:bodyPr>
          <a:lstStyle/>
          <a:p>
            <a:r>
              <a:rPr lang="zh-CN" altLang="en-US" sz="2800" dirty="0">
                <a:solidFill>
                  <a:schemeClr val="tx1">
                    <a:lumMod val="60000"/>
                    <a:lumOff val="40000"/>
                  </a:schemeClr>
                </a:solidFill>
                <a:latin typeface="微软雅黑" panose="020B0503020204020204" pitchFamily="34" charset="-122"/>
                <a:ea typeface="微软雅黑" panose="020B0503020204020204" pitchFamily="34" charset="-122"/>
              </a:rPr>
              <a:t>核心竞争力是一个企业能够长期获得竞争优势的能力，是企业所特有的、能够经得起时间考验的、具有延展性的、并且是竞争对手难以模仿的能力。</a:t>
            </a:r>
            <a:endParaRPr lang="en-US" altLang="zh-CN" sz="2800" dirty="0">
              <a:solidFill>
                <a:schemeClr val="tx1">
                  <a:lumMod val="60000"/>
                  <a:lumOff val="40000"/>
                </a:schemeClr>
              </a:solidFill>
              <a:latin typeface="微软雅黑" panose="020B0503020204020204" pitchFamily="34" charset="-122"/>
              <a:ea typeface="微软雅黑" panose="020B0503020204020204" pitchFamily="34" charset="-122"/>
            </a:endParaRPr>
          </a:p>
        </p:txBody>
      </p:sp>
      <p:grpSp>
        <p:nvGrpSpPr>
          <p:cNvPr id="314" name="组合 313"/>
          <p:cNvGrpSpPr/>
          <p:nvPr/>
        </p:nvGrpSpPr>
        <p:grpSpPr>
          <a:xfrm>
            <a:off x="1115616" y="2067012"/>
            <a:ext cx="6239805" cy="1368152"/>
            <a:chOff x="1115616" y="2276872"/>
            <a:chExt cx="6239805" cy="1368152"/>
          </a:xfrm>
        </p:grpSpPr>
        <p:sp>
          <p:nvSpPr>
            <p:cNvPr id="315" name="矩形 314"/>
            <p:cNvSpPr/>
            <p:nvPr/>
          </p:nvSpPr>
          <p:spPr bwMode="auto">
            <a:xfrm>
              <a:off x="1115616" y="2636912"/>
              <a:ext cx="1584176" cy="576064"/>
            </a:xfrm>
            <a:prstGeom prst="rect">
              <a:avLst/>
            </a:pr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r>
                <a:rPr lang="zh-CN" altLang="en-US" sz="2400" dirty="0">
                  <a:latin typeface="Verdana" pitchFamily="34" charset="0"/>
                </a:rPr>
                <a:t>成长战略</a:t>
              </a:r>
            </a:p>
          </p:txBody>
        </p:sp>
        <p:sp>
          <p:nvSpPr>
            <p:cNvPr id="316" name="矩形 315"/>
            <p:cNvSpPr/>
            <p:nvPr/>
          </p:nvSpPr>
          <p:spPr bwMode="auto">
            <a:xfrm>
              <a:off x="3394981" y="2276872"/>
              <a:ext cx="3960440" cy="576064"/>
            </a:xfrm>
            <a:prstGeom prst="rect">
              <a:avLst/>
            </a:pr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r>
                <a:rPr lang="zh-CN" altLang="en-US" sz="2400" dirty="0">
                  <a:latin typeface="Verdana" pitchFamily="34" charset="0"/>
                </a:rPr>
                <a:t>核心能力企业内部扩张</a:t>
              </a:r>
            </a:p>
          </p:txBody>
        </p:sp>
        <p:sp>
          <p:nvSpPr>
            <p:cNvPr id="317" name="矩形 316"/>
            <p:cNvSpPr/>
            <p:nvPr/>
          </p:nvSpPr>
          <p:spPr bwMode="auto">
            <a:xfrm>
              <a:off x="3394981" y="3068960"/>
              <a:ext cx="3960440" cy="576064"/>
            </a:xfrm>
            <a:prstGeom prst="rect">
              <a:avLst/>
            </a:pr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r>
                <a:rPr lang="zh-CN" altLang="en-US" sz="2400" dirty="0">
                  <a:latin typeface="Verdana" pitchFamily="34" charset="0"/>
                </a:rPr>
                <a:t>核心能力企业外部扩张</a:t>
              </a:r>
            </a:p>
          </p:txBody>
        </p:sp>
        <p:sp>
          <p:nvSpPr>
            <p:cNvPr id="318" name="左大括号 317"/>
            <p:cNvSpPr/>
            <p:nvPr/>
          </p:nvSpPr>
          <p:spPr bwMode="auto">
            <a:xfrm>
              <a:off x="2674901" y="2276872"/>
              <a:ext cx="720080" cy="1368152"/>
            </a:xfrm>
            <a:prstGeom prst="leftBrace">
              <a:avLst/>
            </a:pr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Verdana" pitchFamily="34" charset="0"/>
              </a:endParaRPr>
            </a:p>
          </p:txBody>
        </p:sp>
      </p:grpSp>
    </p:spTree>
    <p:extLst>
      <p:ext uri="{BB962C8B-B14F-4D97-AF65-F5344CB8AC3E}">
        <p14:creationId xmlns:p14="http://schemas.microsoft.com/office/powerpoint/2010/main" val="34377110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7803" y="985085"/>
            <a:ext cx="8576197" cy="3089159"/>
          </a:xfrm>
        </p:spPr>
      </p:pic>
      <p:sp>
        <p:nvSpPr>
          <p:cNvPr id="4" name="灯片编号占位符 3"/>
          <p:cNvSpPr>
            <a:spLocks noGrp="1"/>
          </p:cNvSpPr>
          <p:nvPr>
            <p:ph type="sldNum" sz="quarter" idx="10"/>
          </p:nvPr>
        </p:nvSpPr>
        <p:spPr/>
        <p:txBody>
          <a:bodyPr/>
          <a:lstStyle/>
          <a:p>
            <a:fld id="{B8C2C21C-02CB-4A21-90F4-85B2AD557670}" type="slidenum">
              <a:rPr lang="en-GB" altLang="en-GB" smtClean="0"/>
              <a:pPr/>
              <a:t>15</a:t>
            </a:fld>
            <a:endParaRPr lang="en-GB" altLang="en-GB"/>
          </a:p>
        </p:txBody>
      </p:sp>
    </p:spTree>
    <p:extLst>
      <p:ext uri="{BB962C8B-B14F-4D97-AF65-F5344CB8AC3E}">
        <p14:creationId xmlns:p14="http://schemas.microsoft.com/office/powerpoint/2010/main" val="277814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 name="内容占位符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560" y="916265"/>
            <a:ext cx="8456357" cy="4888999"/>
          </a:xfrm>
        </p:spPr>
      </p:pic>
      <p:sp>
        <p:nvSpPr>
          <p:cNvPr id="4" name="灯片编号占位符 3"/>
          <p:cNvSpPr>
            <a:spLocks noGrp="1"/>
          </p:cNvSpPr>
          <p:nvPr>
            <p:ph type="sldNum" sz="quarter" idx="10"/>
          </p:nvPr>
        </p:nvSpPr>
        <p:spPr/>
        <p:txBody>
          <a:bodyPr/>
          <a:lstStyle/>
          <a:p>
            <a:fld id="{B8C2C21C-02CB-4A21-90F4-85B2AD557670}" type="slidenum">
              <a:rPr lang="en-GB" altLang="en-GB" smtClean="0"/>
              <a:pPr/>
              <a:t>16</a:t>
            </a:fld>
            <a:endParaRPr lang="en-GB" altLang="en-GB"/>
          </a:p>
        </p:txBody>
      </p:sp>
    </p:spTree>
    <p:extLst>
      <p:ext uri="{BB962C8B-B14F-4D97-AF65-F5344CB8AC3E}">
        <p14:creationId xmlns:p14="http://schemas.microsoft.com/office/powerpoint/2010/main" val="16148800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a:t>
            </a:r>
            <a:r>
              <a:rPr lang="en-US" altLang="zh-CN" dirty="0"/>
              <a:t>1</a:t>
            </a:r>
            <a:r>
              <a:rPr lang="zh-CN" altLang="en-US" dirty="0"/>
              <a:t>）密集化增长战略</a:t>
            </a:r>
            <a:endParaRPr lang="en-US" altLang="zh-CN" dirty="0"/>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17</a:t>
            </a:fld>
            <a:endParaRPr lang="en-GB" altLang="en-GB"/>
          </a:p>
        </p:txBody>
      </p:sp>
      <p:grpSp>
        <p:nvGrpSpPr>
          <p:cNvPr id="6" name="Group 313"/>
          <p:cNvGrpSpPr>
            <a:grpSpLocks/>
          </p:cNvGrpSpPr>
          <p:nvPr/>
        </p:nvGrpSpPr>
        <p:grpSpPr bwMode="auto">
          <a:xfrm>
            <a:off x="971600" y="2056038"/>
            <a:ext cx="6408712" cy="3512689"/>
            <a:chOff x="1201" y="2094"/>
            <a:chExt cx="3584" cy="2178"/>
          </a:xfrm>
        </p:grpSpPr>
        <p:sp>
          <p:nvSpPr>
            <p:cNvPr id="7" name="AutoShape 3"/>
            <p:cNvSpPr>
              <a:spLocks noChangeAspect="1" noChangeArrowheads="1" noTextEdit="1"/>
            </p:cNvSpPr>
            <p:nvPr/>
          </p:nvSpPr>
          <p:spPr bwMode="auto">
            <a:xfrm>
              <a:off x="1201" y="2094"/>
              <a:ext cx="3584" cy="2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8" name="Group 4"/>
            <p:cNvGrpSpPr>
              <a:grpSpLocks/>
            </p:cNvGrpSpPr>
            <p:nvPr/>
          </p:nvGrpSpPr>
          <p:grpSpPr bwMode="auto">
            <a:xfrm>
              <a:off x="1203" y="2096"/>
              <a:ext cx="3573" cy="2168"/>
              <a:chOff x="1113" y="1618"/>
              <a:chExt cx="3573" cy="2168"/>
            </a:xfrm>
          </p:grpSpPr>
          <p:sp>
            <p:nvSpPr>
              <p:cNvPr id="311" name="Rectangle 5"/>
              <p:cNvSpPr>
                <a:spLocks noChangeArrowheads="1"/>
              </p:cNvSpPr>
              <p:nvPr/>
            </p:nvSpPr>
            <p:spPr bwMode="auto">
              <a:xfrm>
                <a:off x="1113" y="1618"/>
                <a:ext cx="3573" cy="2168"/>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12" name="Rectangle 6"/>
              <p:cNvSpPr>
                <a:spLocks noChangeArrowheads="1"/>
              </p:cNvSpPr>
              <p:nvPr/>
            </p:nvSpPr>
            <p:spPr bwMode="auto">
              <a:xfrm>
                <a:off x="1113" y="1618"/>
                <a:ext cx="3573" cy="2168"/>
              </a:xfrm>
              <a:prstGeom prst="rect">
                <a:avLst/>
              </a:prstGeom>
              <a:noFill/>
              <a:ln w="7938"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grpSp>
        <p:grpSp>
          <p:nvGrpSpPr>
            <p:cNvPr id="9" name="Group 7"/>
            <p:cNvGrpSpPr>
              <a:grpSpLocks/>
            </p:cNvGrpSpPr>
            <p:nvPr/>
          </p:nvGrpSpPr>
          <p:grpSpPr bwMode="auto">
            <a:xfrm>
              <a:off x="2096" y="2602"/>
              <a:ext cx="2383" cy="1409"/>
              <a:chOff x="2006" y="2124"/>
              <a:chExt cx="2383" cy="1409"/>
            </a:xfrm>
          </p:grpSpPr>
          <p:sp>
            <p:nvSpPr>
              <p:cNvPr id="179" name="Rectangle 8"/>
              <p:cNvSpPr>
                <a:spLocks noChangeArrowheads="1"/>
              </p:cNvSpPr>
              <p:nvPr/>
            </p:nvSpPr>
            <p:spPr bwMode="auto">
              <a:xfrm>
                <a:off x="2006" y="2124"/>
                <a:ext cx="2382" cy="1"/>
              </a:xfrm>
              <a:prstGeom prst="rect">
                <a:avLst/>
              </a:prstGeom>
              <a:solidFill>
                <a:srgbClr val="BC8B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80" name="Rectangle 9"/>
              <p:cNvSpPr>
                <a:spLocks noChangeArrowheads="1"/>
              </p:cNvSpPr>
              <p:nvPr/>
            </p:nvSpPr>
            <p:spPr bwMode="auto">
              <a:xfrm>
                <a:off x="2006" y="2125"/>
                <a:ext cx="2382" cy="1"/>
              </a:xfrm>
              <a:prstGeom prst="rect">
                <a:avLst/>
              </a:prstGeom>
              <a:solidFill>
                <a:srgbClr val="BC8B0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81" name="Rectangle 10"/>
              <p:cNvSpPr>
                <a:spLocks noChangeArrowheads="1"/>
              </p:cNvSpPr>
              <p:nvPr/>
            </p:nvSpPr>
            <p:spPr bwMode="auto">
              <a:xfrm>
                <a:off x="2006" y="2125"/>
                <a:ext cx="2382" cy="1"/>
              </a:xfrm>
              <a:prstGeom prst="rect">
                <a:avLst/>
              </a:prstGeom>
              <a:solidFill>
                <a:srgbClr val="BC8B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82" name="Rectangle 11"/>
              <p:cNvSpPr>
                <a:spLocks noChangeArrowheads="1"/>
              </p:cNvSpPr>
              <p:nvPr/>
            </p:nvSpPr>
            <p:spPr bwMode="auto">
              <a:xfrm>
                <a:off x="2006" y="2126"/>
                <a:ext cx="2382" cy="2"/>
              </a:xfrm>
              <a:prstGeom prst="rect">
                <a:avLst/>
              </a:prstGeom>
              <a:solidFill>
                <a:srgbClr val="BC8B0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83" name="Rectangle 12"/>
              <p:cNvSpPr>
                <a:spLocks noChangeArrowheads="1"/>
              </p:cNvSpPr>
              <p:nvPr/>
            </p:nvSpPr>
            <p:spPr bwMode="auto">
              <a:xfrm>
                <a:off x="2006" y="2128"/>
                <a:ext cx="2382" cy="1"/>
              </a:xfrm>
              <a:prstGeom prst="rect">
                <a:avLst/>
              </a:prstGeom>
              <a:solidFill>
                <a:srgbClr val="BC8B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84" name="Rectangle 13"/>
              <p:cNvSpPr>
                <a:spLocks noChangeArrowheads="1"/>
              </p:cNvSpPr>
              <p:nvPr/>
            </p:nvSpPr>
            <p:spPr bwMode="auto">
              <a:xfrm>
                <a:off x="2006" y="2129"/>
                <a:ext cx="2382" cy="1"/>
              </a:xfrm>
              <a:prstGeom prst="rect">
                <a:avLst/>
              </a:prstGeom>
              <a:solidFill>
                <a:srgbClr val="BC8B0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85" name="Rectangle 14"/>
              <p:cNvSpPr>
                <a:spLocks noChangeArrowheads="1"/>
              </p:cNvSpPr>
              <p:nvPr/>
            </p:nvSpPr>
            <p:spPr bwMode="auto">
              <a:xfrm>
                <a:off x="2006" y="2130"/>
                <a:ext cx="2382" cy="3"/>
              </a:xfrm>
              <a:prstGeom prst="rect">
                <a:avLst/>
              </a:prstGeom>
              <a:solidFill>
                <a:srgbClr val="BC8B0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86" name="Rectangle 15"/>
              <p:cNvSpPr>
                <a:spLocks noChangeArrowheads="1"/>
              </p:cNvSpPr>
              <p:nvPr/>
            </p:nvSpPr>
            <p:spPr bwMode="auto">
              <a:xfrm>
                <a:off x="2006" y="2133"/>
                <a:ext cx="2382" cy="3"/>
              </a:xfrm>
              <a:prstGeom prst="rect">
                <a:avLst/>
              </a:prstGeom>
              <a:solidFill>
                <a:srgbClr val="BC8B0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87" name="Rectangle 16"/>
              <p:cNvSpPr>
                <a:spLocks noChangeArrowheads="1"/>
              </p:cNvSpPr>
              <p:nvPr/>
            </p:nvSpPr>
            <p:spPr bwMode="auto">
              <a:xfrm>
                <a:off x="2006" y="2136"/>
                <a:ext cx="2382" cy="3"/>
              </a:xfrm>
              <a:prstGeom prst="rect">
                <a:avLst/>
              </a:prstGeom>
              <a:solidFill>
                <a:srgbClr val="BC8B1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88" name="Rectangle 17"/>
              <p:cNvSpPr>
                <a:spLocks noChangeArrowheads="1"/>
              </p:cNvSpPr>
              <p:nvPr/>
            </p:nvSpPr>
            <p:spPr bwMode="auto">
              <a:xfrm>
                <a:off x="2006" y="2139"/>
                <a:ext cx="2382" cy="4"/>
              </a:xfrm>
              <a:prstGeom prst="rect">
                <a:avLst/>
              </a:prstGeom>
              <a:solidFill>
                <a:srgbClr val="BC8B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89" name="Rectangle 18"/>
              <p:cNvSpPr>
                <a:spLocks noChangeArrowheads="1"/>
              </p:cNvSpPr>
              <p:nvPr/>
            </p:nvSpPr>
            <p:spPr bwMode="auto">
              <a:xfrm>
                <a:off x="2006" y="2143"/>
                <a:ext cx="2382" cy="4"/>
              </a:xfrm>
              <a:prstGeom prst="rect">
                <a:avLst/>
              </a:prstGeom>
              <a:solidFill>
                <a:srgbClr val="BC8C1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90" name="Rectangle 19"/>
              <p:cNvSpPr>
                <a:spLocks noChangeArrowheads="1"/>
              </p:cNvSpPr>
              <p:nvPr/>
            </p:nvSpPr>
            <p:spPr bwMode="auto">
              <a:xfrm>
                <a:off x="2006" y="2147"/>
                <a:ext cx="2382" cy="5"/>
              </a:xfrm>
              <a:prstGeom prst="rect">
                <a:avLst/>
              </a:prstGeom>
              <a:solidFill>
                <a:srgbClr val="BC8C1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91" name="Rectangle 20"/>
              <p:cNvSpPr>
                <a:spLocks noChangeArrowheads="1"/>
              </p:cNvSpPr>
              <p:nvPr/>
            </p:nvSpPr>
            <p:spPr bwMode="auto">
              <a:xfrm>
                <a:off x="2006" y="2152"/>
                <a:ext cx="2382" cy="8"/>
              </a:xfrm>
              <a:prstGeom prst="rect">
                <a:avLst/>
              </a:prstGeom>
              <a:solidFill>
                <a:srgbClr val="BC8C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92" name="Rectangle 21"/>
              <p:cNvSpPr>
                <a:spLocks noChangeArrowheads="1"/>
              </p:cNvSpPr>
              <p:nvPr/>
            </p:nvSpPr>
            <p:spPr bwMode="auto">
              <a:xfrm>
                <a:off x="2006" y="2160"/>
                <a:ext cx="2382" cy="7"/>
              </a:xfrm>
              <a:prstGeom prst="rect">
                <a:avLst/>
              </a:prstGeom>
              <a:solidFill>
                <a:srgbClr val="BD8C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93" name="Rectangle 22"/>
              <p:cNvSpPr>
                <a:spLocks noChangeArrowheads="1"/>
              </p:cNvSpPr>
              <p:nvPr/>
            </p:nvSpPr>
            <p:spPr bwMode="auto">
              <a:xfrm>
                <a:off x="2006" y="2167"/>
                <a:ext cx="2382" cy="5"/>
              </a:xfrm>
              <a:prstGeom prst="rect">
                <a:avLst/>
              </a:prstGeom>
              <a:solidFill>
                <a:srgbClr val="BD8C1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94" name="Rectangle 23"/>
              <p:cNvSpPr>
                <a:spLocks noChangeArrowheads="1"/>
              </p:cNvSpPr>
              <p:nvPr/>
            </p:nvSpPr>
            <p:spPr bwMode="auto">
              <a:xfrm>
                <a:off x="2006" y="2172"/>
                <a:ext cx="2382" cy="5"/>
              </a:xfrm>
              <a:prstGeom prst="rect">
                <a:avLst/>
              </a:prstGeom>
              <a:solidFill>
                <a:srgbClr val="BD8D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95" name="Rectangle 24"/>
              <p:cNvSpPr>
                <a:spLocks noChangeArrowheads="1"/>
              </p:cNvSpPr>
              <p:nvPr/>
            </p:nvSpPr>
            <p:spPr bwMode="auto">
              <a:xfrm>
                <a:off x="2006" y="2177"/>
                <a:ext cx="2382" cy="6"/>
              </a:xfrm>
              <a:prstGeom prst="rect">
                <a:avLst/>
              </a:prstGeom>
              <a:solidFill>
                <a:srgbClr val="BD8D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96" name="Rectangle 25"/>
              <p:cNvSpPr>
                <a:spLocks noChangeArrowheads="1"/>
              </p:cNvSpPr>
              <p:nvPr/>
            </p:nvSpPr>
            <p:spPr bwMode="auto">
              <a:xfrm>
                <a:off x="2006" y="2183"/>
                <a:ext cx="2382" cy="10"/>
              </a:xfrm>
              <a:prstGeom prst="rect">
                <a:avLst/>
              </a:prstGeom>
              <a:solidFill>
                <a:srgbClr val="BD8D2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97" name="Rectangle 26"/>
              <p:cNvSpPr>
                <a:spLocks noChangeArrowheads="1"/>
              </p:cNvSpPr>
              <p:nvPr/>
            </p:nvSpPr>
            <p:spPr bwMode="auto">
              <a:xfrm>
                <a:off x="2006" y="2193"/>
                <a:ext cx="2382" cy="5"/>
              </a:xfrm>
              <a:prstGeom prst="rect">
                <a:avLst/>
              </a:prstGeom>
              <a:solidFill>
                <a:srgbClr val="BD8E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98" name="Rectangle 27"/>
              <p:cNvSpPr>
                <a:spLocks noChangeArrowheads="1"/>
              </p:cNvSpPr>
              <p:nvPr/>
            </p:nvSpPr>
            <p:spPr bwMode="auto">
              <a:xfrm>
                <a:off x="2006" y="2198"/>
                <a:ext cx="2382" cy="5"/>
              </a:xfrm>
              <a:prstGeom prst="rect">
                <a:avLst/>
              </a:prstGeom>
              <a:solidFill>
                <a:srgbClr val="BD8E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99" name="Rectangle 28"/>
              <p:cNvSpPr>
                <a:spLocks noChangeArrowheads="1"/>
              </p:cNvSpPr>
              <p:nvPr/>
            </p:nvSpPr>
            <p:spPr bwMode="auto">
              <a:xfrm>
                <a:off x="2006" y="2203"/>
                <a:ext cx="2382" cy="7"/>
              </a:xfrm>
              <a:prstGeom prst="rect">
                <a:avLst/>
              </a:prstGeom>
              <a:solidFill>
                <a:srgbClr val="BD8E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00" name="Rectangle 29"/>
              <p:cNvSpPr>
                <a:spLocks noChangeArrowheads="1"/>
              </p:cNvSpPr>
              <p:nvPr/>
            </p:nvSpPr>
            <p:spPr bwMode="auto">
              <a:xfrm>
                <a:off x="2006" y="2210"/>
                <a:ext cx="2382" cy="9"/>
              </a:xfrm>
              <a:prstGeom prst="rect">
                <a:avLst/>
              </a:prstGeom>
              <a:solidFill>
                <a:srgbClr val="BD8E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01" name="Rectangle 30"/>
              <p:cNvSpPr>
                <a:spLocks noChangeArrowheads="1"/>
              </p:cNvSpPr>
              <p:nvPr/>
            </p:nvSpPr>
            <p:spPr bwMode="auto">
              <a:xfrm>
                <a:off x="2006" y="2219"/>
                <a:ext cx="2382" cy="11"/>
              </a:xfrm>
              <a:prstGeom prst="rect">
                <a:avLst/>
              </a:prstGeom>
              <a:solidFill>
                <a:srgbClr val="BE8E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02" name="Rectangle 31"/>
              <p:cNvSpPr>
                <a:spLocks noChangeArrowheads="1"/>
              </p:cNvSpPr>
              <p:nvPr/>
            </p:nvSpPr>
            <p:spPr bwMode="auto">
              <a:xfrm>
                <a:off x="2006" y="2230"/>
                <a:ext cx="2382" cy="7"/>
              </a:xfrm>
              <a:prstGeom prst="rect">
                <a:avLst/>
              </a:prstGeom>
              <a:solidFill>
                <a:srgbClr val="BE8F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03" name="Rectangle 32"/>
              <p:cNvSpPr>
                <a:spLocks noChangeArrowheads="1"/>
              </p:cNvSpPr>
              <p:nvPr/>
            </p:nvSpPr>
            <p:spPr bwMode="auto">
              <a:xfrm>
                <a:off x="2006" y="2237"/>
                <a:ext cx="2382" cy="6"/>
              </a:xfrm>
              <a:prstGeom prst="rect">
                <a:avLst/>
              </a:prstGeom>
              <a:solidFill>
                <a:srgbClr val="BE90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04" name="Rectangle 33"/>
              <p:cNvSpPr>
                <a:spLocks noChangeArrowheads="1"/>
              </p:cNvSpPr>
              <p:nvPr/>
            </p:nvSpPr>
            <p:spPr bwMode="auto">
              <a:xfrm>
                <a:off x="2006" y="2243"/>
                <a:ext cx="2382" cy="10"/>
              </a:xfrm>
              <a:prstGeom prst="rect">
                <a:avLst/>
              </a:prstGeom>
              <a:solidFill>
                <a:srgbClr val="BE90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05" name="Rectangle 34"/>
              <p:cNvSpPr>
                <a:spLocks noChangeArrowheads="1"/>
              </p:cNvSpPr>
              <p:nvPr/>
            </p:nvSpPr>
            <p:spPr bwMode="auto">
              <a:xfrm>
                <a:off x="2006" y="2253"/>
                <a:ext cx="2382" cy="7"/>
              </a:xfrm>
              <a:prstGeom prst="rect">
                <a:avLst/>
              </a:prstGeom>
              <a:solidFill>
                <a:srgbClr val="BF90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06" name="Rectangle 35"/>
              <p:cNvSpPr>
                <a:spLocks noChangeArrowheads="1"/>
              </p:cNvSpPr>
              <p:nvPr/>
            </p:nvSpPr>
            <p:spPr bwMode="auto">
              <a:xfrm>
                <a:off x="2006" y="2260"/>
                <a:ext cx="2382" cy="9"/>
              </a:xfrm>
              <a:prstGeom prst="rect">
                <a:avLst/>
              </a:prstGeom>
              <a:solidFill>
                <a:srgbClr val="BF91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07" name="Rectangle 36"/>
              <p:cNvSpPr>
                <a:spLocks noChangeArrowheads="1"/>
              </p:cNvSpPr>
              <p:nvPr/>
            </p:nvSpPr>
            <p:spPr bwMode="auto">
              <a:xfrm>
                <a:off x="2006" y="2269"/>
                <a:ext cx="2382" cy="7"/>
              </a:xfrm>
              <a:prstGeom prst="rect">
                <a:avLst/>
              </a:prstGeom>
              <a:solidFill>
                <a:srgbClr val="BF91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08" name="Rectangle 37"/>
              <p:cNvSpPr>
                <a:spLocks noChangeArrowheads="1"/>
              </p:cNvSpPr>
              <p:nvPr/>
            </p:nvSpPr>
            <p:spPr bwMode="auto">
              <a:xfrm>
                <a:off x="2006" y="2276"/>
                <a:ext cx="2382" cy="10"/>
              </a:xfrm>
              <a:prstGeom prst="rect">
                <a:avLst/>
              </a:prstGeom>
              <a:solidFill>
                <a:srgbClr val="BF92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09" name="Rectangle 38"/>
              <p:cNvSpPr>
                <a:spLocks noChangeArrowheads="1"/>
              </p:cNvSpPr>
              <p:nvPr/>
            </p:nvSpPr>
            <p:spPr bwMode="auto">
              <a:xfrm>
                <a:off x="2006" y="2286"/>
                <a:ext cx="2382" cy="7"/>
              </a:xfrm>
              <a:prstGeom prst="rect">
                <a:avLst/>
              </a:prstGeom>
              <a:solidFill>
                <a:srgbClr val="BF923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10" name="Rectangle 39"/>
              <p:cNvSpPr>
                <a:spLocks noChangeArrowheads="1"/>
              </p:cNvSpPr>
              <p:nvPr/>
            </p:nvSpPr>
            <p:spPr bwMode="auto">
              <a:xfrm>
                <a:off x="2006" y="2293"/>
                <a:ext cx="2382" cy="10"/>
              </a:xfrm>
              <a:prstGeom prst="rect">
                <a:avLst/>
              </a:prstGeom>
              <a:solidFill>
                <a:srgbClr val="C0923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11" name="Rectangle 40"/>
              <p:cNvSpPr>
                <a:spLocks noChangeArrowheads="1"/>
              </p:cNvSpPr>
              <p:nvPr/>
            </p:nvSpPr>
            <p:spPr bwMode="auto">
              <a:xfrm>
                <a:off x="2006" y="2303"/>
                <a:ext cx="2382" cy="7"/>
              </a:xfrm>
              <a:prstGeom prst="rect">
                <a:avLst/>
              </a:prstGeom>
              <a:solidFill>
                <a:srgbClr val="C093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12" name="Rectangle 41"/>
              <p:cNvSpPr>
                <a:spLocks noChangeArrowheads="1"/>
              </p:cNvSpPr>
              <p:nvPr/>
            </p:nvSpPr>
            <p:spPr bwMode="auto">
              <a:xfrm>
                <a:off x="2006" y="2310"/>
                <a:ext cx="2382" cy="9"/>
              </a:xfrm>
              <a:prstGeom prst="rect">
                <a:avLst/>
              </a:prstGeom>
              <a:solidFill>
                <a:srgbClr val="C094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13" name="Rectangle 42"/>
              <p:cNvSpPr>
                <a:spLocks noChangeArrowheads="1"/>
              </p:cNvSpPr>
              <p:nvPr/>
            </p:nvSpPr>
            <p:spPr bwMode="auto">
              <a:xfrm>
                <a:off x="2006" y="2319"/>
                <a:ext cx="2382" cy="7"/>
              </a:xfrm>
              <a:prstGeom prst="rect">
                <a:avLst/>
              </a:prstGeom>
              <a:solidFill>
                <a:srgbClr val="C094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14" name="Rectangle 43"/>
              <p:cNvSpPr>
                <a:spLocks noChangeArrowheads="1"/>
              </p:cNvSpPr>
              <p:nvPr/>
            </p:nvSpPr>
            <p:spPr bwMode="auto">
              <a:xfrm>
                <a:off x="2006" y="2326"/>
                <a:ext cx="2382" cy="10"/>
              </a:xfrm>
              <a:prstGeom prst="rect">
                <a:avLst/>
              </a:prstGeom>
              <a:solidFill>
                <a:srgbClr val="C195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15" name="Rectangle 44"/>
              <p:cNvSpPr>
                <a:spLocks noChangeArrowheads="1"/>
              </p:cNvSpPr>
              <p:nvPr/>
            </p:nvSpPr>
            <p:spPr bwMode="auto">
              <a:xfrm>
                <a:off x="2006" y="2336"/>
                <a:ext cx="2382" cy="9"/>
              </a:xfrm>
              <a:prstGeom prst="rect">
                <a:avLst/>
              </a:prstGeom>
              <a:solidFill>
                <a:srgbClr val="C195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16" name="Rectangle 45"/>
              <p:cNvSpPr>
                <a:spLocks noChangeArrowheads="1"/>
              </p:cNvSpPr>
              <p:nvPr/>
            </p:nvSpPr>
            <p:spPr bwMode="auto">
              <a:xfrm>
                <a:off x="2006" y="2345"/>
                <a:ext cx="2382" cy="7"/>
              </a:xfrm>
              <a:prstGeom prst="rect">
                <a:avLst/>
              </a:prstGeom>
              <a:solidFill>
                <a:srgbClr val="C196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17" name="Rectangle 46"/>
              <p:cNvSpPr>
                <a:spLocks noChangeArrowheads="1"/>
              </p:cNvSpPr>
              <p:nvPr/>
            </p:nvSpPr>
            <p:spPr bwMode="auto">
              <a:xfrm>
                <a:off x="2006" y="2352"/>
                <a:ext cx="2382" cy="10"/>
              </a:xfrm>
              <a:prstGeom prst="rect">
                <a:avLst/>
              </a:prstGeom>
              <a:solidFill>
                <a:srgbClr val="C297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18" name="Rectangle 47"/>
              <p:cNvSpPr>
                <a:spLocks noChangeArrowheads="1"/>
              </p:cNvSpPr>
              <p:nvPr/>
            </p:nvSpPr>
            <p:spPr bwMode="auto">
              <a:xfrm>
                <a:off x="2006" y="2362"/>
                <a:ext cx="2382" cy="6"/>
              </a:xfrm>
              <a:prstGeom prst="rect">
                <a:avLst/>
              </a:prstGeom>
              <a:solidFill>
                <a:srgbClr val="C297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19" name="Rectangle 48"/>
              <p:cNvSpPr>
                <a:spLocks noChangeArrowheads="1"/>
              </p:cNvSpPr>
              <p:nvPr/>
            </p:nvSpPr>
            <p:spPr bwMode="auto">
              <a:xfrm>
                <a:off x="2006" y="2368"/>
                <a:ext cx="2382" cy="10"/>
              </a:xfrm>
              <a:prstGeom prst="rect">
                <a:avLst/>
              </a:prstGeom>
              <a:solidFill>
                <a:srgbClr val="C298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20" name="Rectangle 49"/>
              <p:cNvSpPr>
                <a:spLocks noChangeArrowheads="1"/>
              </p:cNvSpPr>
              <p:nvPr/>
            </p:nvSpPr>
            <p:spPr bwMode="auto">
              <a:xfrm>
                <a:off x="2006" y="2378"/>
                <a:ext cx="2382" cy="7"/>
              </a:xfrm>
              <a:prstGeom prst="rect">
                <a:avLst/>
              </a:prstGeom>
              <a:solidFill>
                <a:srgbClr val="C398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21" name="Rectangle 50"/>
              <p:cNvSpPr>
                <a:spLocks noChangeArrowheads="1"/>
              </p:cNvSpPr>
              <p:nvPr/>
            </p:nvSpPr>
            <p:spPr bwMode="auto">
              <a:xfrm>
                <a:off x="2006" y="2385"/>
                <a:ext cx="2382" cy="10"/>
              </a:xfrm>
              <a:prstGeom prst="rect">
                <a:avLst/>
              </a:prstGeom>
              <a:solidFill>
                <a:srgbClr val="C39A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22" name="Rectangle 51"/>
              <p:cNvSpPr>
                <a:spLocks noChangeArrowheads="1"/>
              </p:cNvSpPr>
              <p:nvPr/>
            </p:nvSpPr>
            <p:spPr bwMode="auto">
              <a:xfrm>
                <a:off x="2006" y="2395"/>
                <a:ext cx="2382" cy="7"/>
              </a:xfrm>
              <a:prstGeom prst="rect">
                <a:avLst/>
              </a:prstGeom>
              <a:solidFill>
                <a:srgbClr val="C39A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23" name="Rectangle 52"/>
              <p:cNvSpPr>
                <a:spLocks noChangeArrowheads="1"/>
              </p:cNvSpPr>
              <p:nvPr/>
            </p:nvSpPr>
            <p:spPr bwMode="auto">
              <a:xfrm>
                <a:off x="2006" y="2402"/>
                <a:ext cx="2382" cy="9"/>
              </a:xfrm>
              <a:prstGeom prst="rect">
                <a:avLst/>
              </a:prstGeom>
              <a:solidFill>
                <a:srgbClr val="C49B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24" name="Rectangle 53"/>
              <p:cNvSpPr>
                <a:spLocks noChangeArrowheads="1"/>
              </p:cNvSpPr>
              <p:nvPr/>
            </p:nvSpPr>
            <p:spPr bwMode="auto">
              <a:xfrm>
                <a:off x="2006" y="2411"/>
                <a:ext cx="2382" cy="7"/>
              </a:xfrm>
              <a:prstGeom prst="rect">
                <a:avLst/>
              </a:prstGeom>
              <a:solidFill>
                <a:srgbClr val="C49B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25" name="Rectangle 54"/>
              <p:cNvSpPr>
                <a:spLocks noChangeArrowheads="1"/>
              </p:cNvSpPr>
              <p:nvPr/>
            </p:nvSpPr>
            <p:spPr bwMode="auto">
              <a:xfrm>
                <a:off x="2006" y="2418"/>
                <a:ext cx="2382" cy="11"/>
              </a:xfrm>
              <a:prstGeom prst="rect">
                <a:avLst/>
              </a:prstGeom>
              <a:solidFill>
                <a:srgbClr val="C49C5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26" name="Rectangle 55"/>
              <p:cNvSpPr>
                <a:spLocks noChangeArrowheads="1"/>
              </p:cNvSpPr>
              <p:nvPr/>
            </p:nvSpPr>
            <p:spPr bwMode="auto">
              <a:xfrm>
                <a:off x="2006" y="2429"/>
                <a:ext cx="2382" cy="7"/>
              </a:xfrm>
              <a:prstGeom prst="rect">
                <a:avLst/>
              </a:prstGeom>
              <a:solidFill>
                <a:srgbClr val="C59D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27" name="Rectangle 56"/>
              <p:cNvSpPr>
                <a:spLocks noChangeArrowheads="1"/>
              </p:cNvSpPr>
              <p:nvPr/>
            </p:nvSpPr>
            <p:spPr bwMode="auto">
              <a:xfrm>
                <a:off x="2006" y="2436"/>
                <a:ext cx="2382" cy="10"/>
              </a:xfrm>
              <a:prstGeom prst="rect">
                <a:avLst/>
              </a:prstGeom>
              <a:solidFill>
                <a:srgbClr val="C59E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28" name="Rectangle 57"/>
              <p:cNvSpPr>
                <a:spLocks noChangeArrowheads="1"/>
              </p:cNvSpPr>
              <p:nvPr/>
            </p:nvSpPr>
            <p:spPr bwMode="auto">
              <a:xfrm>
                <a:off x="2006" y="2446"/>
                <a:ext cx="2382" cy="7"/>
              </a:xfrm>
              <a:prstGeom prst="rect">
                <a:avLst/>
              </a:prstGeom>
              <a:solidFill>
                <a:srgbClr val="C69F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29" name="Rectangle 58"/>
              <p:cNvSpPr>
                <a:spLocks noChangeArrowheads="1"/>
              </p:cNvSpPr>
              <p:nvPr/>
            </p:nvSpPr>
            <p:spPr bwMode="auto">
              <a:xfrm>
                <a:off x="2006" y="2453"/>
                <a:ext cx="2382" cy="8"/>
              </a:xfrm>
              <a:prstGeom prst="rect">
                <a:avLst/>
              </a:prstGeom>
              <a:solidFill>
                <a:srgbClr val="C6A0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30" name="Rectangle 59"/>
              <p:cNvSpPr>
                <a:spLocks noChangeArrowheads="1"/>
              </p:cNvSpPr>
              <p:nvPr/>
            </p:nvSpPr>
            <p:spPr bwMode="auto">
              <a:xfrm>
                <a:off x="2006" y="2461"/>
                <a:ext cx="2382" cy="7"/>
              </a:xfrm>
              <a:prstGeom prst="rect">
                <a:avLst/>
              </a:prstGeom>
              <a:solidFill>
                <a:srgbClr val="C6A0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31" name="Rectangle 60"/>
              <p:cNvSpPr>
                <a:spLocks noChangeArrowheads="1"/>
              </p:cNvSpPr>
              <p:nvPr/>
            </p:nvSpPr>
            <p:spPr bwMode="auto">
              <a:xfrm>
                <a:off x="2006" y="2468"/>
                <a:ext cx="2382" cy="9"/>
              </a:xfrm>
              <a:prstGeom prst="rect">
                <a:avLst/>
              </a:prstGeom>
              <a:solidFill>
                <a:srgbClr val="C7A1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32" name="Rectangle 61"/>
              <p:cNvSpPr>
                <a:spLocks noChangeArrowheads="1"/>
              </p:cNvSpPr>
              <p:nvPr/>
            </p:nvSpPr>
            <p:spPr bwMode="auto">
              <a:xfrm>
                <a:off x="2006" y="2477"/>
                <a:ext cx="2382" cy="7"/>
              </a:xfrm>
              <a:prstGeom prst="rect">
                <a:avLst/>
              </a:prstGeom>
              <a:solidFill>
                <a:srgbClr val="C7A2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33" name="Rectangle 62"/>
              <p:cNvSpPr>
                <a:spLocks noChangeArrowheads="1"/>
              </p:cNvSpPr>
              <p:nvPr/>
            </p:nvSpPr>
            <p:spPr bwMode="auto">
              <a:xfrm>
                <a:off x="2006" y="2484"/>
                <a:ext cx="2382" cy="11"/>
              </a:xfrm>
              <a:prstGeom prst="rect">
                <a:avLst/>
              </a:prstGeom>
              <a:solidFill>
                <a:srgbClr val="C8A36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34" name="Rectangle 63"/>
              <p:cNvSpPr>
                <a:spLocks noChangeArrowheads="1"/>
              </p:cNvSpPr>
              <p:nvPr/>
            </p:nvSpPr>
            <p:spPr bwMode="auto">
              <a:xfrm>
                <a:off x="2006" y="2495"/>
                <a:ext cx="2382" cy="7"/>
              </a:xfrm>
              <a:prstGeom prst="rect">
                <a:avLst/>
              </a:prstGeom>
              <a:solidFill>
                <a:srgbClr val="C8A4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35" name="Rectangle 64"/>
              <p:cNvSpPr>
                <a:spLocks noChangeArrowheads="1"/>
              </p:cNvSpPr>
              <p:nvPr/>
            </p:nvSpPr>
            <p:spPr bwMode="auto">
              <a:xfrm>
                <a:off x="2006" y="2502"/>
                <a:ext cx="2382" cy="8"/>
              </a:xfrm>
              <a:prstGeom prst="rect">
                <a:avLst/>
              </a:prstGeom>
              <a:solidFill>
                <a:srgbClr val="C9A5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36" name="Rectangle 65"/>
              <p:cNvSpPr>
                <a:spLocks noChangeArrowheads="1"/>
              </p:cNvSpPr>
              <p:nvPr/>
            </p:nvSpPr>
            <p:spPr bwMode="auto">
              <a:xfrm>
                <a:off x="2006" y="2510"/>
                <a:ext cx="2382" cy="7"/>
              </a:xfrm>
              <a:prstGeom prst="rect">
                <a:avLst/>
              </a:prstGeom>
              <a:solidFill>
                <a:srgbClr val="C9A5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37" name="Rectangle 66"/>
              <p:cNvSpPr>
                <a:spLocks noChangeArrowheads="1"/>
              </p:cNvSpPr>
              <p:nvPr/>
            </p:nvSpPr>
            <p:spPr bwMode="auto">
              <a:xfrm>
                <a:off x="2006" y="2517"/>
                <a:ext cx="2382" cy="11"/>
              </a:xfrm>
              <a:prstGeom prst="rect">
                <a:avLst/>
              </a:prstGeom>
              <a:solidFill>
                <a:srgbClr val="CAA7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38" name="Rectangle 67"/>
              <p:cNvSpPr>
                <a:spLocks noChangeArrowheads="1"/>
              </p:cNvSpPr>
              <p:nvPr/>
            </p:nvSpPr>
            <p:spPr bwMode="auto">
              <a:xfrm>
                <a:off x="2006" y="2528"/>
                <a:ext cx="2382" cy="7"/>
              </a:xfrm>
              <a:prstGeom prst="rect">
                <a:avLst/>
              </a:prstGeom>
              <a:solidFill>
                <a:srgbClr val="CAA8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39" name="Rectangle 68"/>
              <p:cNvSpPr>
                <a:spLocks noChangeArrowheads="1"/>
              </p:cNvSpPr>
              <p:nvPr/>
            </p:nvSpPr>
            <p:spPr bwMode="auto">
              <a:xfrm>
                <a:off x="2006" y="2535"/>
                <a:ext cx="2382" cy="8"/>
              </a:xfrm>
              <a:prstGeom prst="rect">
                <a:avLst/>
              </a:prstGeom>
              <a:solidFill>
                <a:srgbClr val="CBA9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40" name="Rectangle 69"/>
              <p:cNvSpPr>
                <a:spLocks noChangeArrowheads="1"/>
              </p:cNvSpPr>
              <p:nvPr/>
            </p:nvSpPr>
            <p:spPr bwMode="auto">
              <a:xfrm>
                <a:off x="2006" y="2543"/>
                <a:ext cx="2382" cy="7"/>
              </a:xfrm>
              <a:prstGeom prst="rect">
                <a:avLst/>
              </a:prstGeom>
              <a:solidFill>
                <a:srgbClr val="CBA9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41" name="Rectangle 70"/>
              <p:cNvSpPr>
                <a:spLocks noChangeArrowheads="1"/>
              </p:cNvSpPr>
              <p:nvPr/>
            </p:nvSpPr>
            <p:spPr bwMode="auto">
              <a:xfrm>
                <a:off x="2006" y="2550"/>
                <a:ext cx="2382" cy="10"/>
              </a:xfrm>
              <a:prstGeom prst="rect">
                <a:avLst/>
              </a:prstGeom>
              <a:solidFill>
                <a:srgbClr val="CCAB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42" name="Rectangle 71"/>
              <p:cNvSpPr>
                <a:spLocks noChangeArrowheads="1"/>
              </p:cNvSpPr>
              <p:nvPr/>
            </p:nvSpPr>
            <p:spPr bwMode="auto">
              <a:xfrm>
                <a:off x="2006" y="2560"/>
                <a:ext cx="2382" cy="7"/>
              </a:xfrm>
              <a:prstGeom prst="rect">
                <a:avLst/>
              </a:prstGeom>
              <a:solidFill>
                <a:srgbClr val="CCAB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43" name="Rectangle 72"/>
              <p:cNvSpPr>
                <a:spLocks noChangeArrowheads="1"/>
              </p:cNvSpPr>
              <p:nvPr/>
            </p:nvSpPr>
            <p:spPr bwMode="auto">
              <a:xfrm>
                <a:off x="2006" y="2567"/>
                <a:ext cx="2382" cy="11"/>
              </a:xfrm>
              <a:prstGeom prst="rect">
                <a:avLst/>
              </a:prstGeom>
              <a:solidFill>
                <a:srgbClr val="CDAD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44" name="Rectangle 73"/>
              <p:cNvSpPr>
                <a:spLocks noChangeArrowheads="1"/>
              </p:cNvSpPr>
              <p:nvPr/>
            </p:nvSpPr>
            <p:spPr bwMode="auto">
              <a:xfrm>
                <a:off x="2006" y="2578"/>
                <a:ext cx="2382" cy="7"/>
              </a:xfrm>
              <a:prstGeom prst="rect">
                <a:avLst/>
              </a:prstGeom>
              <a:solidFill>
                <a:srgbClr val="CEAE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45" name="Rectangle 74"/>
              <p:cNvSpPr>
                <a:spLocks noChangeArrowheads="1"/>
              </p:cNvSpPr>
              <p:nvPr/>
            </p:nvSpPr>
            <p:spPr bwMode="auto">
              <a:xfrm>
                <a:off x="2006" y="2585"/>
                <a:ext cx="2382" cy="9"/>
              </a:xfrm>
              <a:prstGeom prst="rect">
                <a:avLst/>
              </a:prstGeom>
              <a:solidFill>
                <a:srgbClr val="CEAF8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46" name="Rectangle 75"/>
              <p:cNvSpPr>
                <a:spLocks noChangeArrowheads="1"/>
              </p:cNvSpPr>
              <p:nvPr/>
            </p:nvSpPr>
            <p:spPr bwMode="auto">
              <a:xfrm>
                <a:off x="2006" y="2594"/>
                <a:ext cx="2382" cy="7"/>
              </a:xfrm>
              <a:prstGeom prst="rect">
                <a:avLst/>
              </a:prstGeom>
              <a:solidFill>
                <a:srgbClr val="CFB08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47" name="Rectangle 76"/>
              <p:cNvSpPr>
                <a:spLocks noChangeArrowheads="1"/>
              </p:cNvSpPr>
              <p:nvPr/>
            </p:nvSpPr>
            <p:spPr bwMode="auto">
              <a:xfrm>
                <a:off x="2006" y="2601"/>
                <a:ext cx="2382" cy="10"/>
              </a:xfrm>
              <a:prstGeom prst="rect">
                <a:avLst/>
              </a:prstGeom>
              <a:solidFill>
                <a:srgbClr val="CFB18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48" name="Rectangle 77"/>
              <p:cNvSpPr>
                <a:spLocks noChangeArrowheads="1"/>
              </p:cNvSpPr>
              <p:nvPr/>
            </p:nvSpPr>
            <p:spPr bwMode="auto">
              <a:xfrm>
                <a:off x="2006" y="2611"/>
                <a:ext cx="2382" cy="7"/>
              </a:xfrm>
              <a:prstGeom prst="rect">
                <a:avLst/>
              </a:prstGeom>
              <a:solidFill>
                <a:srgbClr val="D0B2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49" name="Rectangle 78"/>
              <p:cNvSpPr>
                <a:spLocks noChangeArrowheads="1"/>
              </p:cNvSpPr>
              <p:nvPr/>
            </p:nvSpPr>
            <p:spPr bwMode="auto">
              <a:xfrm>
                <a:off x="2006" y="2618"/>
                <a:ext cx="2382" cy="9"/>
              </a:xfrm>
              <a:prstGeom prst="rect">
                <a:avLst/>
              </a:prstGeom>
              <a:solidFill>
                <a:srgbClr val="D0B3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50" name="Rectangle 79"/>
              <p:cNvSpPr>
                <a:spLocks noChangeArrowheads="1"/>
              </p:cNvSpPr>
              <p:nvPr/>
            </p:nvSpPr>
            <p:spPr bwMode="auto">
              <a:xfrm>
                <a:off x="2006" y="2627"/>
                <a:ext cx="2382" cy="7"/>
              </a:xfrm>
              <a:prstGeom prst="rect">
                <a:avLst/>
              </a:prstGeom>
              <a:solidFill>
                <a:srgbClr val="D1B48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51" name="Rectangle 80"/>
              <p:cNvSpPr>
                <a:spLocks noChangeArrowheads="1"/>
              </p:cNvSpPr>
              <p:nvPr/>
            </p:nvSpPr>
            <p:spPr bwMode="auto">
              <a:xfrm>
                <a:off x="2006" y="2634"/>
                <a:ext cx="2382" cy="10"/>
              </a:xfrm>
              <a:prstGeom prst="rect">
                <a:avLst/>
              </a:prstGeom>
              <a:solidFill>
                <a:srgbClr val="D2B59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52" name="Rectangle 81"/>
              <p:cNvSpPr>
                <a:spLocks noChangeArrowheads="1"/>
              </p:cNvSpPr>
              <p:nvPr/>
            </p:nvSpPr>
            <p:spPr bwMode="auto">
              <a:xfrm>
                <a:off x="2006" y="2644"/>
                <a:ext cx="2382" cy="10"/>
              </a:xfrm>
              <a:prstGeom prst="rect">
                <a:avLst/>
              </a:prstGeom>
              <a:solidFill>
                <a:srgbClr val="D2B7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53" name="Rectangle 82"/>
              <p:cNvSpPr>
                <a:spLocks noChangeArrowheads="1"/>
              </p:cNvSpPr>
              <p:nvPr/>
            </p:nvSpPr>
            <p:spPr bwMode="auto">
              <a:xfrm>
                <a:off x="2006" y="2654"/>
                <a:ext cx="2382" cy="6"/>
              </a:xfrm>
              <a:prstGeom prst="rect">
                <a:avLst/>
              </a:prstGeom>
              <a:solidFill>
                <a:srgbClr val="D3B79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54" name="Rectangle 83"/>
              <p:cNvSpPr>
                <a:spLocks noChangeArrowheads="1"/>
              </p:cNvSpPr>
              <p:nvPr/>
            </p:nvSpPr>
            <p:spPr bwMode="auto">
              <a:xfrm>
                <a:off x="2006" y="2660"/>
                <a:ext cx="2382" cy="11"/>
              </a:xfrm>
              <a:prstGeom prst="rect">
                <a:avLst/>
              </a:prstGeom>
              <a:solidFill>
                <a:srgbClr val="D4B9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55" name="Rectangle 84"/>
              <p:cNvSpPr>
                <a:spLocks noChangeArrowheads="1"/>
              </p:cNvSpPr>
              <p:nvPr/>
            </p:nvSpPr>
            <p:spPr bwMode="auto">
              <a:xfrm>
                <a:off x="2006" y="2671"/>
                <a:ext cx="2382" cy="7"/>
              </a:xfrm>
              <a:prstGeom prst="rect">
                <a:avLst/>
              </a:prstGeom>
              <a:solidFill>
                <a:srgbClr val="D5BA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56" name="Rectangle 85"/>
              <p:cNvSpPr>
                <a:spLocks noChangeArrowheads="1"/>
              </p:cNvSpPr>
              <p:nvPr/>
            </p:nvSpPr>
            <p:spPr bwMode="auto">
              <a:xfrm>
                <a:off x="2006" y="2678"/>
                <a:ext cx="2382" cy="10"/>
              </a:xfrm>
              <a:prstGeom prst="rect">
                <a:avLst/>
              </a:prstGeom>
              <a:solidFill>
                <a:srgbClr val="D5BB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57" name="Rectangle 86"/>
              <p:cNvSpPr>
                <a:spLocks noChangeArrowheads="1"/>
              </p:cNvSpPr>
              <p:nvPr/>
            </p:nvSpPr>
            <p:spPr bwMode="auto">
              <a:xfrm>
                <a:off x="2006" y="2688"/>
                <a:ext cx="2382" cy="7"/>
              </a:xfrm>
              <a:prstGeom prst="rect">
                <a:avLst/>
              </a:prstGeom>
              <a:solidFill>
                <a:srgbClr val="D6BC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58" name="Rectangle 87"/>
              <p:cNvSpPr>
                <a:spLocks noChangeArrowheads="1"/>
              </p:cNvSpPr>
              <p:nvPr/>
            </p:nvSpPr>
            <p:spPr bwMode="auto">
              <a:xfrm>
                <a:off x="2006" y="2695"/>
                <a:ext cx="2382" cy="9"/>
              </a:xfrm>
              <a:prstGeom prst="rect">
                <a:avLst/>
              </a:prstGeom>
              <a:solidFill>
                <a:srgbClr val="D6BD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59" name="Rectangle 88"/>
              <p:cNvSpPr>
                <a:spLocks noChangeArrowheads="1"/>
              </p:cNvSpPr>
              <p:nvPr/>
            </p:nvSpPr>
            <p:spPr bwMode="auto">
              <a:xfrm>
                <a:off x="2006" y="2704"/>
                <a:ext cx="2382" cy="10"/>
              </a:xfrm>
              <a:prstGeom prst="rect">
                <a:avLst/>
              </a:prstGeom>
              <a:solidFill>
                <a:srgbClr val="D7BF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60" name="Rectangle 89"/>
              <p:cNvSpPr>
                <a:spLocks noChangeArrowheads="1"/>
              </p:cNvSpPr>
              <p:nvPr/>
            </p:nvSpPr>
            <p:spPr bwMode="auto">
              <a:xfrm>
                <a:off x="2006" y="2714"/>
                <a:ext cx="2382" cy="7"/>
              </a:xfrm>
              <a:prstGeom prst="rect">
                <a:avLst/>
              </a:prstGeom>
              <a:solidFill>
                <a:srgbClr val="D7C0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61" name="Rectangle 90"/>
              <p:cNvSpPr>
                <a:spLocks noChangeArrowheads="1"/>
              </p:cNvSpPr>
              <p:nvPr/>
            </p:nvSpPr>
            <p:spPr bwMode="auto">
              <a:xfrm>
                <a:off x="2006" y="2721"/>
                <a:ext cx="2382" cy="11"/>
              </a:xfrm>
              <a:prstGeom prst="rect">
                <a:avLst/>
              </a:prstGeom>
              <a:solidFill>
                <a:srgbClr val="D8C1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62" name="Rectangle 91"/>
              <p:cNvSpPr>
                <a:spLocks noChangeArrowheads="1"/>
              </p:cNvSpPr>
              <p:nvPr/>
            </p:nvSpPr>
            <p:spPr bwMode="auto">
              <a:xfrm>
                <a:off x="2006" y="2732"/>
                <a:ext cx="2382" cy="7"/>
              </a:xfrm>
              <a:prstGeom prst="rect">
                <a:avLst/>
              </a:prstGeom>
              <a:solidFill>
                <a:srgbClr val="D9C2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63" name="Rectangle 92"/>
              <p:cNvSpPr>
                <a:spLocks noChangeArrowheads="1"/>
              </p:cNvSpPr>
              <p:nvPr/>
            </p:nvSpPr>
            <p:spPr bwMode="auto">
              <a:xfrm>
                <a:off x="2006" y="2739"/>
                <a:ext cx="2382" cy="10"/>
              </a:xfrm>
              <a:prstGeom prst="rect">
                <a:avLst/>
              </a:prstGeom>
              <a:solidFill>
                <a:srgbClr val="DAC3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64" name="Rectangle 93"/>
              <p:cNvSpPr>
                <a:spLocks noChangeArrowheads="1"/>
              </p:cNvSpPr>
              <p:nvPr/>
            </p:nvSpPr>
            <p:spPr bwMode="auto">
              <a:xfrm>
                <a:off x="2006" y="2749"/>
                <a:ext cx="2382" cy="10"/>
              </a:xfrm>
              <a:prstGeom prst="rect">
                <a:avLst/>
              </a:prstGeom>
              <a:solidFill>
                <a:srgbClr val="DAC5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65" name="Rectangle 94"/>
              <p:cNvSpPr>
                <a:spLocks noChangeArrowheads="1"/>
              </p:cNvSpPr>
              <p:nvPr/>
            </p:nvSpPr>
            <p:spPr bwMode="auto">
              <a:xfrm>
                <a:off x="2006" y="2759"/>
                <a:ext cx="2382" cy="10"/>
              </a:xfrm>
              <a:prstGeom prst="rect">
                <a:avLst/>
              </a:prstGeom>
              <a:solidFill>
                <a:srgbClr val="DBC6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66" name="Rectangle 95"/>
              <p:cNvSpPr>
                <a:spLocks noChangeArrowheads="1"/>
              </p:cNvSpPr>
              <p:nvPr/>
            </p:nvSpPr>
            <p:spPr bwMode="auto">
              <a:xfrm>
                <a:off x="2006" y="2769"/>
                <a:ext cx="2382" cy="7"/>
              </a:xfrm>
              <a:prstGeom prst="rect">
                <a:avLst/>
              </a:prstGeom>
              <a:solidFill>
                <a:srgbClr val="DCC7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67" name="Rectangle 96"/>
              <p:cNvSpPr>
                <a:spLocks noChangeArrowheads="1"/>
              </p:cNvSpPr>
              <p:nvPr/>
            </p:nvSpPr>
            <p:spPr bwMode="auto">
              <a:xfrm>
                <a:off x="2006" y="2776"/>
                <a:ext cx="2382" cy="11"/>
              </a:xfrm>
              <a:prstGeom prst="rect">
                <a:avLst/>
              </a:prstGeom>
              <a:solidFill>
                <a:srgbClr val="DDC8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68" name="Rectangle 97"/>
              <p:cNvSpPr>
                <a:spLocks noChangeArrowheads="1"/>
              </p:cNvSpPr>
              <p:nvPr/>
            </p:nvSpPr>
            <p:spPr bwMode="auto">
              <a:xfrm>
                <a:off x="2006" y="2787"/>
                <a:ext cx="2382" cy="11"/>
              </a:xfrm>
              <a:prstGeom prst="rect">
                <a:avLst/>
              </a:prstGeom>
              <a:solidFill>
                <a:srgbClr val="DDCA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69" name="Rectangle 98"/>
              <p:cNvSpPr>
                <a:spLocks noChangeArrowheads="1"/>
              </p:cNvSpPr>
              <p:nvPr/>
            </p:nvSpPr>
            <p:spPr bwMode="auto">
              <a:xfrm>
                <a:off x="2006" y="2798"/>
                <a:ext cx="2382" cy="7"/>
              </a:xfrm>
              <a:prstGeom prst="rect">
                <a:avLst/>
              </a:prstGeom>
              <a:solidFill>
                <a:srgbClr val="DECBB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70" name="Rectangle 99"/>
              <p:cNvSpPr>
                <a:spLocks noChangeArrowheads="1"/>
              </p:cNvSpPr>
              <p:nvPr/>
            </p:nvSpPr>
            <p:spPr bwMode="auto">
              <a:xfrm>
                <a:off x="2006" y="2805"/>
                <a:ext cx="2382" cy="9"/>
              </a:xfrm>
              <a:prstGeom prst="rect">
                <a:avLst/>
              </a:prstGeom>
              <a:solidFill>
                <a:srgbClr val="DFCC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71" name="Rectangle 100"/>
              <p:cNvSpPr>
                <a:spLocks noChangeArrowheads="1"/>
              </p:cNvSpPr>
              <p:nvPr/>
            </p:nvSpPr>
            <p:spPr bwMode="auto">
              <a:xfrm>
                <a:off x="2006" y="2814"/>
                <a:ext cx="2382" cy="11"/>
              </a:xfrm>
              <a:prstGeom prst="rect">
                <a:avLst/>
              </a:prstGeom>
              <a:solidFill>
                <a:srgbClr val="E0CDB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72" name="Rectangle 101"/>
              <p:cNvSpPr>
                <a:spLocks noChangeArrowheads="1"/>
              </p:cNvSpPr>
              <p:nvPr/>
            </p:nvSpPr>
            <p:spPr bwMode="auto">
              <a:xfrm>
                <a:off x="2006" y="2825"/>
                <a:ext cx="2382" cy="11"/>
              </a:xfrm>
              <a:prstGeom prst="rect">
                <a:avLst/>
              </a:prstGeom>
              <a:solidFill>
                <a:srgbClr val="E1CF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73" name="Rectangle 102"/>
              <p:cNvSpPr>
                <a:spLocks noChangeArrowheads="1"/>
              </p:cNvSpPr>
              <p:nvPr/>
            </p:nvSpPr>
            <p:spPr bwMode="auto">
              <a:xfrm>
                <a:off x="2006" y="2836"/>
                <a:ext cx="2382" cy="12"/>
              </a:xfrm>
              <a:prstGeom prst="rect">
                <a:avLst/>
              </a:prstGeom>
              <a:solidFill>
                <a:srgbClr val="E1D0B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74" name="Rectangle 103"/>
              <p:cNvSpPr>
                <a:spLocks noChangeArrowheads="1"/>
              </p:cNvSpPr>
              <p:nvPr/>
            </p:nvSpPr>
            <p:spPr bwMode="auto">
              <a:xfrm>
                <a:off x="2006" y="2848"/>
                <a:ext cx="2382" cy="6"/>
              </a:xfrm>
              <a:prstGeom prst="rect">
                <a:avLst/>
              </a:prstGeom>
              <a:solidFill>
                <a:srgbClr val="E2D2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75" name="Rectangle 104"/>
              <p:cNvSpPr>
                <a:spLocks noChangeArrowheads="1"/>
              </p:cNvSpPr>
              <p:nvPr/>
            </p:nvSpPr>
            <p:spPr bwMode="auto">
              <a:xfrm>
                <a:off x="2006" y="2854"/>
                <a:ext cx="2382" cy="10"/>
              </a:xfrm>
              <a:prstGeom prst="rect">
                <a:avLst/>
              </a:prstGeom>
              <a:solidFill>
                <a:srgbClr val="E3D3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76" name="Rectangle 105"/>
              <p:cNvSpPr>
                <a:spLocks noChangeArrowheads="1"/>
              </p:cNvSpPr>
              <p:nvPr/>
            </p:nvSpPr>
            <p:spPr bwMode="auto">
              <a:xfrm>
                <a:off x="2006" y="2864"/>
                <a:ext cx="2382" cy="11"/>
              </a:xfrm>
              <a:prstGeom prst="rect">
                <a:avLst/>
              </a:prstGeom>
              <a:solidFill>
                <a:srgbClr val="E4D4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77" name="Rectangle 106"/>
              <p:cNvSpPr>
                <a:spLocks noChangeArrowheads="1"/>
              </p:cNvSpPr>
              <p:nvPr/>
            </p:nvSpPr>
            <p:spPr bwMode="auto">
              <a:xfrm>
                <a:off x="2006" y="2875"/>
                <a:ext cx="2382" cy="11"/>
              </a:xfrm>
              <a:prstGeom prst="rect">
                <a:avLst/>
              </a:prstGeom>
              <a:solidFill>
                <a:srgbClr val="E4D5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78" name="Rectangle 107"/>
              <p:cNvSpPr>
                <a:spLocks noChangeArrowheads="1"/>
              </p:cNvSpPr>
              <p:nvPr/>
            </p:nvSpPr>
            <p:spPr bwMode="auto">
              <a:xfrm>
                <a:off x="2006" y="2886"/>
                <a:ext cx="2382" cy="11"/>
              </a:xfrm>
              <a:prstGeom prst="rect">
                <a:avLst/>
              </a:prstGeom>
              <a:solidFill>
                <a:srgbClr val="E5D7C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79" name="Rectangle 108"/>
              <p:cNvSpPr>
                <a:spLocks noChangeArrowheads="1"/>
              </p:cNvSpPr>
              <p:nvPr/>
            </p:nvSpPr>
            <p:spPr bwMode="auto">
              <a:xfrm>
                <a:off x="2006" y="2897"/>
                <a:ext cx="2382" cy="11"/>
              </a:xfrm>
              <a:prstGeom prst="rect">
                <a:avLst/>
              </a:prstGeom>
              <a:solidFill>
                <a:srgbClr val="E6D8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80" name="Rectangle 109"/>
              <p:cNvSpPr>
                <a:spLocks noChangeArrowheads="1"/>
              </p:cNvSpPr>
              <p:nvPr/>
            </p:nvSpPr>
            <p:spPr bwMode="auto">
              <a:xfrm>
                <a:off x="2006" y="2908"/>
                <a:ext cx="2382" cy="11"/>
              </a:xfrm>
              <a:prstGeom prst="rect">
                <a:avLst/>
              </a:prstGeom>
              <a:solidFill>
                <a:srgbClr val="E7D9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81" name="Rectangle 110"/>
              <p:cNvSpPr>
                <a:spLocks noChangeArrowheads="1"/>
              </p:cNvSpPr>
              <p:nvPr/>
            </p:nvSpPr>
            <p:spPr bwMode="auto">
              <a:xfrm>
                <a:off x="2006" y="2919"/>
                <a:ext cx="2382" cy="11"/>
              </a:xfrm>
              <a:prstGeom prst="rect">
                <a:avLst/>
              </a:prstGeom>
              <a:solidFill>
                <a:srgbClr val="E8DB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82" name="Rectangle 111"/>
              <p:cNvSpPr>
                <a:spLocks noChangeArrowheads="1"/>
              </p:cNvSpPr>
              <p:nvPr/>
            </p:nvSpPr>
            <p:spPr bwMode="auto">
              <a:xfrm>
                <a:off x="2006" y="2930"/>
                <a:ext cx="2382" cy="16"/>
              </a:xfrm>
              <a:prstGeom prst="rect">
                <a:avLst/>
              </a:prstGeom>
              <a:solidFill>
                <a:srgbClr val="E8DC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83" name="Rectangle 112"/>
              <p:cNvSpPr>
                <a:spLocks noChangeArrowheads="1"/>
              </p:cNvSpPr>
              <p:nvPr/>
            </p:nvSpPr>
            <p:spPr bwMode="auto">
              <a:xfrm>
                <a:off x="2006" y="2946"/>
                <a:ext cx="2382" cy="11"/>
              </a:xfrm>
              <a:prstGeom prst="rect">
                <a:avLst/>
              </a:prstGeom>
              <a:solidFill>
                <a:srgbClr val="EADE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84" name="Rectangle 113"/>
              <p:cNvSpPr>
                <a:spLocks noChangeArrowheads="1"/>
              </p:cNvSpPr>
              <p:nvPr/>
            </p:nvSpPr>
            <p:spPr bwMode="auto">
              <a:xfrm>
                <a:off x="2006" y="2957"/>
                <a:ext cx="2382" cy="12"/>
              </a:xfrm>
              <a:prstGeom prst="rect">
                <a:avLst/>
              </a:prstGeom>
              <a:solidFill>
                <a:srgbClr val="EADF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85" name="Rectangle 114"/>
              <p:cNvSpPr>
                <a:spLocks noChangeArrowheads="1"/>
              </p:cNvSpPr>
              <p:nvPr/>
            </p:nvSpPr>
            <p:spPr bwMode="auto">
              <a:xfrm>
                <a:off x="2006" y="2969"/>
                <a:ext cx="2382" cy="10"/>
              </a:xfrm>
              <a:prstGeom prst="rect">
                <a:avLst/>
              </a:prstGeom>
              <a:solidFill>
                <a:srgbClr val="EBE0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86" name="Rectangle 115"/>
              <p:cNvSpPr>
                <a:spLocks noChangeArrowheads="1"/>
              </p:cNvSpPr>
              <p:nvPr/>
            </p:nvSpPr>
            <p:spPr bwMode="auto">
              <a:xfrm>
                <a:off x="2006" y="2979"/>
                <a:ext cx="2382" cy="12"/>
              </a:xfrm>
              <a:prstGeom prst="rect">
                <a:avLst/>
              </a:prstGeom>
              <a:solidFill>
                <a:srgbClr val="ECE1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87" name="Rectangle 116"/>
              <p:cNvSpPr>
                <a:spLocks noChangeArrowheads="1"/>
              </p:cNvSpPr>
              <p:nvPr/>
            </p:nvSpPr>
            <p:spPr bwMode="auto">
              <a:xfrm>
                <a:off x="2006" y="2991"/>
                <a:ext cx="2382" cy="10"/>
              </a:xfrm>
              <a:prstGeom prst="rect">
                <a:avLst/>
              </a:prstGeom>
              <a:solidFill>
                <a:srgbClr val="EDE3D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88" name="Rectangle 117"/>
              <p:cNvSpPr>
                <a:spLocks noChangeArrowheads="1"/>
              </p:cNvSpPr>
              <p:nvPr/>
            </p:nvSpPr>
            <p:spPr bwMode="auto">
              <a:xfrm>
                <a:off x="2006" y="3001"/>
                <a:ext cx="2382" cy="17"/>
              </a:xfrm>
              <a:prstGeom prst="rect">
                <a:avLst/>
              </a:prstGeom>
              <a:solidFill>
                <a:srgbClr val="EDE4D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89" name="Rectangle 118"/>
              <p:cNvSpPr>
                <a:spLocks noChangeArrowheads="1"/>
              </p:cNvSpPr>
              <p:nvPr/>
            </p:nvSpPr>
            <p:spPr bwMode="auto">
              <a:xfrm>
                <a:off x="2006" y="3018"/>
                <a:ext cx="2382" cy="11"/>
              </a:xfrm>
              <a:prstGeom prst="rect">
                <a:avLst/>
              </a:prstGeom>
              <a:solidFill>
                <a:srgbClr val="EEE5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90" name="Rectangle 119"/>
              <p:cNvSpPr>
                <a:spLocks noChangeArrowheads="1"/>
              </p:cNvSpPr>
              <p:nvPr/>
            </p:nvSpPr>
            <p:spPr bwMode="auto">
              <a:xfrm>
                <a:off x="2006" y="3029"/>
                <a:ext cx="2382" cy="11"/>
              </a:xfrm>
              <a:prstGeom prst="rect">
                <a:avLst/>
              </a:prstGeom>
              <a:solidFill>
                <a:srgbClr val="EFE6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91" name="Rectangle 120"/>
              <p:cNvSpPr>
                <a:spLocks noChangeArrowheads="1"/>
              </p:cNvSpPr>
              <p:nvPr/>
            </p:nvSpPr>
            <p:spPr bwMode="auto">
              <a:xfrm>
                <a:off x="2006" y="3040"/>
                <a:ext cx="2382" cy="11"/>
              </a:xfrm>
              <a:prstGeom prst="rect">
                <a:avLst/>
              </a:prstGeom>
              <a:solidFill>
                <a:srgbClr val="F0E8D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92" name="Rectangle 121"/>
              <p:cNvSpPr>
                <a:spLocks noChangeArrowheads="1"/>
              </p:cNvSpPr>
              <p:nvPr/>
            </p:nvSpPr>
            <p:spPr bwMode="auto">
              <a:xfrm>
                <a:off x="2006" y="3051"/>
                <a:ext cx="2382" cy="17"/>
              </a:xfrm>
              <a:prstGeom prst="rect">
                <a:avLst/>
              </a:prstGeom>
              <a:solidFill>
                <a:srgbClr val="F0E9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93" name="Rectangle 122"/>
              <p:cNvSpPr>
                <a:spLocks noChangeArrowheads="1"/>
              </p:cNvSpPr>
              <p:nvPr/>
            </p:nvSpPr>
            <p:spPr bwMode="auto">
              <a:xfrm>
                <a:off x="2006" y="3068"/>
                <a:ext cx="2382" cy="16"/>
              </a:xfrm>
              <a:prstGeom prst="rect">
                <a:avLst/>
              </a:prstGeom>
              <a:solidFill>
                <a:srgbClr val="F1EA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94" name="Rectangle 123"/>
              <p:cNvSpPr>
                <a:spLocks noChangeArrowheads="1"/>
              </p:cNvSpPr>
              <p:nvPr/>
            </p:nvSpPr>
            <p:spPr bwMode="auto">
              <a:xfrm>
                <a:off x="2006" y="3084"/>
                <a:ext cx="2382" cy="17"/>
              </a:xfrm>
              <a:prstGeom prst="rect">
                <a:avLst/>
              </a:prstGeom>
              <a:solidFill>
                <a:srgbClr val="F2EB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95" name="Rectangle 124"/>
              <p:cNvSpPr>
                <a:spLocks noChangeArrowheads="1"/>
              </p:cNvSpPr>
              <p:nvPr/>
            </p:nvSpPr>
            <p:spPr bwMode="auto">
              <a:xfrm>
                <a:off x="2006" y="3101"/>
                <a:ext cx="2382" cy="16"/>
              </a:xfrm>
              <a:prstGeom prst="rect">
                <a:avLst/>
              </a:prstGeom>
              <a:solidFill>
                <a:srgbClr val="F3ED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96" name="Rectangle 125"/>
              <p:cNvSpPr>
                <a:spLocks noChangeArrowheads="1"/>
              </p:cNvSpPr>
              <p:nvPr/>
            </p:nvSpPr>
            <p:spPr bwMode="auto">
              <a:xfrm>
                <a:off x="2006" y="3117"/>
                <a:ext cx="2382" cy="17"/>
              </a:xfrm>
              <a:prstGeom prst="rect">
                <a:avLst/>
              </a:prstGeom>
              <a:solidFill>
                <a:srgbClr val="F4EE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97" name="Rectangle 126"/>
              <p:cNvSpPr>
                <a:spLocks noChangeArrowheads="1"/>
              </p:cNvSpPr>
              <p:nvPr/>
            </p:nvSpPr>
            <p:spPr bwMode="auto">
              <a:xfrm>
                <a:off x="2006" y="3134"/>
                <a:ext cx="2382" cy="16"/>
              </a:xfrm>
              <a:prstGeom prst="rect">
                <a:avLst/>
              </a:prstGeom>
              <a:solidFill>
                <a:srgbClr val="F5EF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98" name="Rectangle 127"/>
              <p:cNvSpPr>
                <a:spLocks noChangeArrowheads="1"/>
              </p:cNvSpPr>
              <p:nvPr/>
            </p:nvSpPr>
            <p:spPr bwMode="auto">
              <a:xfrm>
                <a:off x="2006" y="3150"/>
                <a:ext cx="2382" cy="17"/>
              </a:xfrm>
              <a:prstGeom prst="rect">
                <a:avLst/>
              </a:prstGeom>
              <a:solidFill>
                <a:srgbClr val="F6F1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99" name="Rectangle 128"/>
              <p:cNvSpPr>
                <a:spLocks noChangeArrowheads="1"/>
              </p:cNvSpPr>
              <p:nvPr/>
            </p:nvSpPr>
            <p:spPr bwMode="auto">
              <a:xfrm>
                <a:off x="2006" y="3167"/>
                <a:ext cx="2382" cy="22"/>
              </a:xfrm>
              <a:prstGeom prst="rect">
                <a:avLst/>
              </a:prstGeom>
              <a:solidFill>
                <a:srgbClr val="F6F2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00" name="Rectangle 129"/>
              <p:cNvSpPr>
                <a:spLocks noChangeArrowheads="1"/>
              </p:cNvSpPr>
              <p:nvPr/>
            </p:nvSpPr>
            <p:spPr bwMode="auto">
              <a:xfrm>
                <a:off x="2006" y="3189"/>
                <a:ext cx="2382" cy="22"/>
              </a:xfrm>
              <a:prstGeom prst="rect">
                <a:avLst/>
              </a:prstGeom>
              <a:solidFill>
                <a:srgbClr val="F7F3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01" name="Rectangle 130"/>
              <p:cNvSpPr>
                <a:spLocks noChangeArrowheads="1"/>
              </p:cNvSpPr>
              <p:nvPr/>
            </p:nvSpPr>
            <p:spPr bwMode="auto">
              <a:xfrm>
                <a:off x="2006" y="3211"/>
                <a:ext cx="2382" cy="27"/>
              </a:xfrm>
              <a:prstGeom prst="rect">
                <a:avLst/>
              </a:prstGeom>
              <a:solidFill>
                <a:srgbClr val="F8F5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02" name="Rectangle 131"/>
              <p:cNvSpPr>
                <a:spLocks noChangeArrowheads="1"/>
              </p:cNvSpPr>
              <p:nvPr/>
            </p:nvSpPr>
            <p:spPr bwMode="auto">
              <a:xfrm>
                <a:off x="2006" y="3238"/>
                <a:ext cx="2382" cy="28"/>
              </a:xfrm>
              <a:prstGeom prst="rect">
                <a:avLst/>
              </a:prstGeom>
              <a:solidFill>
                <a:srgbClr val="F9F6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03" name="Rectangle 132"/>
              <p:cNvSpPr>
                <a:spLocks noChangeArrowheads="1"/>
              </p:cNvSpPr>
              <p:nvPr/>
            </p:nvSpPr>
            <p:spPr bwMode="auto">
              <a:xfrm>
                <a:off x="2006" y="3266"/>
                <a:ext cx="2382" cy="33"/>
              </a:xfrm>
              <a:prstGeom prst="rect">
                <a:avLst/>
              </a:prstGeom>
              <a:solidFill>
                <a:srgbClr val="FAF8F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04" name="Rectangle 133"/>
              <p:cNvSpPr>
                <a:spLocks noChangeArrowheads="1"/>
              </p:cNvSpPr>
              <p:nvPr/>
            </p:nvSpPr>
            <p:spPr bwMode="auto">
              <a:xfrm>
                <a:off x="2006" y="3299"/>
                <a:ext cx="2382" cy="33"/>
              </a:xfrm>
              <a:prstGeom prst="rect">
                <a:avLst/>
              </a:prstGeom>
              <a:solidFill>
                <a:srgbClr val="FBF9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05" name="Rectangle 134"/>
              <p:cNvSpPr>
                <a:spLocks noChangeArrowheads="1"/>
              </p:cNvSpPr>
              <p:nvPr/>
            </p:nvSpPr>
            <p:spPr bwMode="auto">
              <a:xfrm>
                <a:off x="2006" y="3332"/>
                <a:ext cx="2382" cy="38"/>
              </a:xfrm>
              <a:prstGeom prst="rect">
                <a:avLst/>
              </a:prstGeom>
              <a:solidFill>
                <a:srgbClr val="FCFA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06" name="Rectangle 135"/>
              <p:cNvSpPr>
                <a:spLocks noChangeArrowheads="1"/>
              </p:cNvSpPr>
              <p:nvPr/>
            </p:nvSpPr>
            <p:spPr bwMode="auto">
              <a:xfrm>
                <a:off x="2006" y="3370"/>
                <a:ext cx="2382" cy="33"/>
              </a:xfrm>
              <a:prstGeom prst="rect">
                <a:avLst/>
              </a:prstGeom>
              <a:solidFill>
                <a:srgbClr val="FDFC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07" name="Rectangle 136"/>
              <p:cNvSpPr>
                <a:spLocks noChangeArrowheads="1"/>
              </p:cNvSpPr>
              <p:nvPr/>
            </p:nvSpPr>
            <p:spPr bwMode="auto">
              <a:xfrm>
                <a:off x="2006" y="3403"/>
                <a:ext cx="2382" cy="44"/>
              </a:xfrm>
              <a:prstGeom prst="rect">
                <a:avLst/>
              </a:prstGeom>
              <a:solidFill>
                <a:srgbClr val="FDFC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08" name="Rectangle 137"/>
              <p:cNvSpPr>
                <a:spLocks noChangeArrowheads="1"/>
              </p:cNvSpPr>
              <p:nvPr/>
            </p:nvSpPr>
            <p:spPr bwMode="auto">
              <a:xfrm>
                <a:off x="2006" y="3447"/>
                <a:ext cx="2382" cy="61"/>
              </a:xfrm>
              <a:prstGeom prst="rect">
                <a:avLst/>
              </a:prstGeom>
              <a:solidFill>
                <a:srgbClr val="FEFE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09" name="Rectangle 138"/>
              <p:cNvSpPr>
                <a:spLocks noChangeArrowheads="1"/>
              </p:cNvSpPr>
              <p:nvPr/>
            </p:nvSpPr>
            <p:spPr bwMode="auto">
              <a:xfrm>
                <a:off x="2006" y="3508"/>
                <a:ext cx="2382" cy="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10" name="Rectangle 139"/>
              <p:cNvSpPr>
                <a:spLocks noChangeArrowheads="1"/>
              </p:cNvSpPr>
              <p:nvPr/>
            </p:nvSpPr>
            <p:spPr bwMode="auto">
              <a:xfrm>
                <a:off x="2006" y="2124"/>
                <a:ext cx="2383" cy="1409"/>
              </a:xfrm>
              <a:prstGeom prst="rect">
                <a:avLst/>
              </a:prstGeom>
              <a:noFill/>
              <a:ln w="7938"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grpSp>
        <p:sp>
          <p:nvSpPr>
            <p:cNvPr id="10" name="Rectangle 140"/>
            <p:cNvSpPr>
              <a:spLocks noChangeArrowheads="1"/>
            </p:cNvSpPr>
            <p:nvPr/>
          </p:nvSpPr>
          <p:spPr bwMode="auto">
            <a:xfrm>
              <a:off x="2078" y="2796"/>
              <a:ext cx="121"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a:solidFill>
                    <a:srgbClr val="000000"/>
                  </a:solidFill>
                  <a:latin typeface="Times New Roman" panose="02020603050405020304" pitchFamily="18" charset="0"/>
                </a:rPr>
                <a:t>1.</a:t>
              </a:r>
              <a:endParaRPr lang="en-US" altLang="zh-CN">
                <a:latin typeface="Verdana" panose="020B0604030504040204" pitchFamily="34" charset="0"/>
              </a:endParaRPr>
            </a:p>
          </p:txBody>
        </p:sp>
        <p:sp>
          <p:nvSpPr>
            <p:cNvPr id="11" name="Rectangle 141"/>
            <p:cNvSpPr>
              <a:spLocks noChangeArrowheads="1"/>
            </p:cNvSpPr>
            <p:nvPr/>
          </p:nvSpPr>
          <p:spPr bwMode="auto">
            <a:xfrm>
              <a:off x="2301" y="2802"/>
              <a:ext cx="963"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latin typeface="宋体" panose="02010600030101010101" pitchFamily="2" charset="-122"/>
                </a:rPr>
                <a:t>市场渗透战略</a:t>
              </a:r>
              <a:endParaRPr lang="zh-CN" altLang="en-US">
                <a:latin typeface="Verdana" panose="020B0604030504040204" pitchFamily="34" charset="0"/>
              </a:endParaRPr>
            </a:p>
          </p:txBody>
        </p:sp>
        <p:sp>
          <p:nvSpPr>
            <p:cNvPr id="12" name="Rectangle 142"/>
            <p:cNvSpPr>
              <a:spLocks noChangeArrowheads="1"/>
            </p:cNvSpPr>
            <p:nvPr/>
          </p:nvSpPr>
          <p:spPr bwMode="auto">
            <a:xfrm>
              <a:off x="3381" y="2796"/>
              <a:ext cx="161"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a:solidFill>
                    <a:srgbClr val="000000"/>
                  </a:solidFill>
                  <a:latin typeface="Times New Roman" panose="02020603050405020304" pitchFamily="18" charset="0"/>
                </a:rPr>
                <a:t>3. </a:t>
              </a:r>
              <a:endParaRPr lang="en-US" altLang="zh-CN">
                <a:latin typeface="Verdana" panose="020B0604030504040204" pitchFamily="34" charset="0"/>
              </a:endParaRPr>
            </a:p>
          </p:txBody>
        </p:sp>
        <p:sp>
          <p:nvSpPr>
            <p:cNvPr id="13" name="Rectangle 143"/>
            <p:cNvSpPr>
              <a:spLocks noChangeArrowheads="1"/>
            </p:cNvSpPr>
            <p:nvPr/>
          </p:nvSpPr>
          <p:spPr bwMode="auto">
            <a:xfrm>
              <a:off x="3530" y="2802"/>
              <a:ext cx="963"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latin typeface="宋体" panose="02010600030101010101" pitchFamily="2" charset="-122"/>
                </a:rPr>
                <a:t>产品开发战略</a:t>
              </a:r>
              <a:endParaRPr lang="zh-CN" altLang="en-US">
                <a:latin typeface="Verdana" panose="020B0604030504040204" pitchFamily="34" charset="0"/>
              </a:endParaRPr>
            </a:p>
          </p:txBody>
        </p:sp>
        <p:sp>
          <p:nvSpPr>
            <p:cNvPr id="14" name="Rectangle 144"/>
            <p:cNvSpPr>
              <a:spLocks noChangeArrowheads="1"/>
            </p:cNvSpPr>
            <p:nvPr/>
          </p:nvSpPr>
          <p:spPr bwMode="auto">
            <a:xfrm>
              <a:off x="2078" y="3487"/>
              <a:ext cx="121"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a:solidFill>
                    <a:srgbClr val="000000"/>
                  </a:solidFill>
                  <a:latin typeface="Times New Roman" panose="02020603050405020304" pitchFamily="18" charset="0"/>
                </a:rPr>
                <a:t>2.</a:t>
              </a:r>
              <a:endParaRPr lang="en-US" altLang="zh-CN">
                <a:latin typeface="Verdana" panose="020B0604030504040204" pitchFamily="34" charset="0"/>
              </a:endParaRPr>
            </a:p>
          </p:txBody>
        </p:sp>
        <p:sp>
          <p:nvSpPr>
            <p:cNvPr id="15" name="Rectangle 145"/>
            <p:cNvSpPr>
              <a:spLocks noChangeArrowheads="1"/>
            </p:cNvSpPr>
            <p:nvPr/>
          </p:nvSpPr>
          <p:spPr bwMode="auto">
            <a:xfrm>
              <a:off x="2301" y="3493"/>
              <a:ext cx="963"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latin typeface="宋体" panose="02010600030101010101" pitchFamily="2" charset="-122"/>
                </a:rPr>
                <a:t>市场开发战略</a:t>
              </a:r>
              <a:endParaRPr lang="zh-CN" altLang="en-US">
                <a:latin typeface="Verdana" panose="020B0604030504040204" pitchFamily="34" charset="0"/>
              </a:endParaRPr>
            </a:p>
          </p:txBody>
        </p:sp>
        <p:sp>
          <p:nvSpPr>
            <p:cNvPr id="16" name="Rectangle 146"/>
            <p:cNvSpPr>
              <a:spLocks noChangeArrowheads="1"/>
            </p:cNvSpPr>
            <p:nvPr/>
          </p:nvSpPr>
          <p:spPr bwMode="auto">
            <a:xfrm>
              <a:off x="3381" y="3493"/>
              <a:ext cx="1124"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a:solidFill>
                    <a:srgbClr val="000000"/>
                  </a:solidFill>
                  <a:latin typeface="宋体" panose="02010600030101010101" pitchFamily="2" charset="-122"/>
                </a:rPr>
                <a:t>（多样化战略）</a:t>
              </a:r>
              <a:endParaRPr lang="zh-CN" altLang="en-US">
                <a:latin typeface="Verdana" panose="020B0604030504040204" pitchFamily="34" charset="0"/>
              </a:endParaRPr>
            </a:p>
          </p:txBody>
        </p:sp>
        <p:sp>
          <p:nvSpPr>
            <p:cNvPr id="17" name="Line 147"/>
            <p:cNvSpPr>
              <a:spLocks noChangeShapeType="1"/>
            </p:cNvSpPr>
            <p:nvPr/>
          </p:nvSpPr>
          <p:spPr bwMode="auto">
            <a:xfrm>
              <a:off x="3287" y="2602"/>
              <a:ext cx="1" cy="1409"/>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148"/>
            <p:cNvSpPr>
              <a:spLocks noChangeShapeType="1"/>
            </p:cNvSpPr>
            <p:nvPr/>
          </p:nvSpPr>
          <p:spPr bwMode="auto">
            <a:xfrm>
              <a:off x="2096" y="3324"/>
              <a:ext cx="2383" cy="1"/>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Rectangle 149"/>
            <p:cNvSpPr>
              <a:spLocks noChangeArrowheads="1"/>
            </p:cNvSpPr>
            <p:nvPr/>
          </p:nvSpPr>
          <p:spPr bwMode="auto">
            <a:xfrm>
              <a:off x="2282" y="2204"/>
              <a:ext cx="670" cy="253"/>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0" name="Rectangle 150"/>
            <p:cNvSpPr>
              <a:spLocks noChangeArrowheads="1"/>
            </p:cNvSpPr>
            <p:nvPr/>
          </p:nvSpPr>
          <p:spPr bwMode="auto">
            <a:xfrm>
              <a:off x="2318" y="2270"/>
              <a:ext cx="642"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a:solidFill>
                    <a:srgbClr val="000000"/>
                  </a:solidFill>
                  <a:latin typeface="宋体" panose="02010600030101010101" pitchFamily="2" charset="-122"/>
                </a:rPr>
                <a:t>现有产品</a:t>
              </a:r>
              <a:endParaRPr lang="zh-CN" altLang="en-US">
                <a:latin typeface="Verdana" panose="020B0604030504040204" pitchFamily="34" charset="0"/>
              </a:endParaRPr>
            </a:p>
          </p:txBody>
        </p:sp>
        <p:sp>
          <p:nvSpPr>
            <p:cNvPr id="21" name="Rectangle 151"/>
            <p:cNvSpPr>
              <a:spLocks noChangeArrowheads="1"/>
            </p:cNvSpPr>
            <p:nvPr/>
          </p:nvSpPr>
          <p:spPr bwMode="auto">
            <a:xfrm>
              <a:off x="3585" y="2240"/>
              <a:ext cx="670" cy="217"/>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2" name="Rectangle 152"/>
            <p:cNvSpPr>
              <a:spLocks noChangeArrowheads="1"/>
            </p:cNvSpPr>
            <p:nvPr/>
          </p:nvSpPr>
          <p:spPr bwMode="auto">
            <a:xfrm>
              <a:off x="3696" y="2287"/>
              <a:ext cx="481"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a:solidFill>
                    <a:srgbClr val="000000"/>
                  </a:solidFill>
                  <a:latin typeface="宋体" panose="02010600030101010101" pitchFamily="2" charset="-122"/>
                </a:rPr>
                <a:t>新产品</a:t>
              </a:r>
              <a:endParaRPr lang="zh-CN" altLang="en-US">
                <a:latin typeface="Verdana" panose="020B0604030504040204" pitchFamily="34" charset="0"/>
              </a:endParaRPr>
            </a:p>
          </p:txBody>
        </p:sp>
        <p:sp>
          <p:nvSpPr>
            <p:cNvPr id="23" name="Rectangle 153"/>
            <p:cNvSpPr>
              <a:spLocks noChangeArrowheads="1"/>
            </p:cNvSpPr>
            <p:nvPr/>
          </p:nvSpPr>
          <p:spPr bwMode="auto">
            <a:xfrm>
              <a:off x="1352" y="2638"/>
              <a:ext cx="670" cy="28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4" name="Rectangle 154"/>
            <p:cNvSpPr>
              <a:spLocks noChangeArrowheads="1"/>
            </p:cNvSpPr>
            <p:nvPr/>
          </p:nvSpPr>
          <p:spPr bwMode="auto">
            <a:xfrm>
              <a:off x="1388" y="2722"/>
              <a:ext cx="642"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a:solidFill>
                    <a:srgbClr val="000000"/>
                  </a:solidFill>
                  <a:latin typeface="宋体" panose="02010600030101010101" pitchFamily="2" charset="-122"/>
                </a:rPr>
                <a:t>现有市场</a:t>
              </a:r>
              <a:endParaRPr lang="zh-CN" altLang="en-US">
                <a:latin typeface="Verdana" panose="020B0604030504040204" pitchFamily="34" charset="0"/>
              </a:endParaRPr>
            </a:p>
          </p:txBody>
        </p:sp>
        <p:sp>
          <p:nvSpPr>
            <p:cNvPr id="25" name="Rectangle 155"/>
            <p:cNvSpPr>
              <a:spLocks noChangeArrowheads="1"/>
            </p:cNvSpPr>
            <p:nvPr/>
          </p:nvSpPr>
          <p:spPr bwMode="auto">
            <a:xfrm>
              <a:off x="1389" y="3360"/>
              <a:ext cx="670" cy="28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6" name="Rectangle 156"/>
            <p:cNvSpPr>
              <a:spLocks noChangeArrowheads="1"/>
            </p:cNvSpPr>
            <p:nvPr/>
          </p:nvSpPr>
          <p:spPr bwMode="auto">
            <a:xfrm>
              <a:off x="1500" y="3445"/>
              <a:ext cx="481" cy="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b="1">
                  <a:solidFill>
                    <a:srgbClr val="000000"/>
                  </a:solidFill>
                  <a:latin typeface="宋体" panose="02010600030101010101" pitchFamily="2" charset="-122"/>
                </a:rPr>
                <a:t>新市场</a:t>
              </a:r>
              <a:endParaRPr lang="zh-CN" altLang="en-US">
                <a:latin typeface="Verdana" panose="020B0604030504040204" pitchFamily="34" charset="0"/>
              </a:endParaRPr>
            </a:p>
          </p:txBody>
        </p:sp>
        <p:grpSp>
          <p:nvGrpSpPr>
            <p:cNvPr id="27" name="Group 157"/>
            <p:cNvGrpSpPr>
              <a:grpSpLocks/>
            </p:cNvGrpSpPr>
            <p:nvPr/>
          </p:nvGrpSpPr>
          <p:grpSpPr bwMode="auto">
            <a:xfrm>
              <a:off x="1203" y="2096"/>
              <a:ext cx="3573" cy="2168"/>
              <a:chOff x="1113" y="1618"/>
              <a:chExt cx="3573" cy="2168"/>
            </a:xfrm>
          </p:grpSpPr>
          <p:sp>
            <p:nvSpPr>
              <p:cNvPr id="177" name="Rectangle 158"/>
              <p:cNvSpPr>
                <a:spLocks noChangeArrowheads="1"/>
              </p:cNvSpPr>
              <p:nvPr/>
            </p:nvSpPr>
            <p:spPr bwMode="auto">
              <a:xfrm>
                <a:off x="1113" y="1618"/>
                <a:ext cx="3573" cy="2168"/>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78" name="Rectangle 159"/>
              <p:cNvSpPr>
                <a:spLocks noChangeArrowheads="1"/>
              </p:cNvSpPr>
              <p:nvPr/>
            </p:nvSpPr>
            <p:spPr bwMode="auto">
              <a:xfrm>
                <a:off x="1113" y="1618"/>
                <a:ext cx="3573" cy="2168"/>
              </a:xfrm>
              <a:prstGeom prst="rect">
                <a:avLst/>
              </a:prstGeom>
              <a:noFill/>
              <a:ln w="7938"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grpSp>
        <p:sp>
          <p:nvSpPr>
            <p:cNvPr id="28" name="Rectangle 160"/>
            <p:cNvSpPr>
              <a:spLocks noChangeArrowheads="1"/>
            </p:cNvSpPr>
            <p:nvPr/>
          </p:nvSpPr>
          <p:spPr bwMode="auto">
            <a:xfrm>
              <a:off x="2096" y="2602"/>
              <a:ext cx="2382" cy="1"/>
            </a:xfrm>
            <a:prstGeom prst="rect">
              <a:avLst/>
            </a:prstGeom>
            <a:solidFill>
              <a:srgbClr val="BC8B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29" name="Rectangle 161"/>
            <p:cNvSpPr>
              <a:spLocks noChangeArrowheads="1"/>
            </p:cNvSpPr>
            <p:nvPr/>
          </p:nvSpPr>
          <p:spPr bwMode="auto">
            <a:xfrm>
              <a:off x="2096" y="2603"/>
              <a:ext cx="2382" cy="1"/>
            </a:xfrm>
            <a:prstGeom prst="rect">
              <a:avLst/>
            </a:prstGeom>
            <a:solidFill>
              <a:srgbClr val="BC8B0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0" name="Rectangle 162"/>
            <p:cNvSpPr>
              <a:spLocks noChangeArrowheads="1"/>
            </p:cNvSpPr>
            <p:nvPr/>
          </p:nvSpPr>
          <p:spPr bwMode="auto">
            <a:xfrm>
              <a:off x="2096" y="2603"/>
              <a:ext cx="2382" cy="1"/>
            </a:xfrm>
            <a:prstGeom prst="rect">
              <a:avLst/>
            </a:prstGeom>
            <a:solidFill>
              <a:srgbClr val="BC8B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1" name="Rectangle 163"/>
            <p:cNvSpPr>
              <a:spLocks noChangeArrowheads="1"/>
            </p:cNvSpPr>
            <p:nvPr/>
          </p:nvSpPr>
          <p:spPr bwMode="auto">
            <a:xfrm>
              <a:off x="2096" y="2604"/>
              <a:ext cx="2382" cy="2"/>
            </a:xfrm>
            <a:prstGeom prst="rect">
              <a:avLst/>
            </a:prstGeom>
            <a:solidFill>
              <a:srgbClr val="BC8B0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2" name="Rectangle 164"/>
            <p:cNvSpPr>
              <a:spLocks noChangeArrowheads="1"/>
            </p:cNvSpPr>
            <p:nvPr/>
          </p:nvSpPr>
          <p:spPr bwMode="auto">
            <a:xfrm>
              <a:off x="2096" y="2606"/>
              <a:ext cx="2382" cy="1"/>
            </a:xfrm>
            <a:prstGeom prst="rect">
              <a:avLst/>
            </a:prstGeom>
            <a:solidFill>
              <a:srgbClr val="BC8B0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3" name="Rectangle 165"/>
            <p:cNvSpPr>
              <a:spLocks noChangeArrowheads="1"/>
            </p:cNvSpPr>
            <p:nvPr/>
          </p:nvSpPr>
          <p:spPr bwMode="auto">
            <a:xfrm>
              <a:off x="2096" y="2607"/>
              <a:ext cx="2382" cy="1"/>
            </a:xfrm>
            <a:prstGeom prst="rect">
              <a:avLst/>
            </a:prstGeom>
            <a:solidFill>
              <a:srgbClr val="BC8B0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4" name="Rectangle 166"/>
            <p:cNvSpPr>
              <a:spLocks noChangeArrowheads="1"/>
            </p:cNvSpPr>
            <p:nvPr/>
          </p:nvSpPr>
          <p:spPr bwMode="auto">
            <a:xfrm>
              <a:off x="2096" y="2608"/>
              <a:ext cx="2382" cy="3"/>
            </a:xfrm>
            <a:prstGeom prst="rect">
              <a:avLst/>
            </a:prstGeom>
            <a:solidFill>
              <a:srgbClr val="BC8B0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5" name="Rectangle 167"/>
            <p:cNvSpPr>
              <a:spLocks noChangeArrowheads="1"/>
            </p:cNvSpPr>
            <p:nvPr/>
          </p:nvSpPr>
          <p:spPr bwMode="auto">
            <a:xfrm>
              <a:off x="2096" y="2611"/>
              <a:ext cx="2382" cy="3"/>
            </a:xfrm>
            <a:prstGeom prst="rect">
              <a:avLst/>
            </a:prstGeom>
            <a:solidFill>
              <a:srgbClr val="BC8B0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6" name="Rectangle 168"/>
            <p:cNvSpPr>
              <a:spLocks noChangeArrowheads="1"/>
            </p:cNvSpPr>
            <p:nvPr/>
          </p:nvSpPr>
          <p:spPr bwMode="auto">
            <a:xfrm>
              <a:off x="2096" y="2614"/>
              <a:ext cx="2382" cy="3"/>
            </a:xfrm>
            <a:prstGeom prst="rect">
              <a:avLst/>
            </a:prstGeom>
            <a:solidFill>
              <a:srgbClr val="BC8B1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7" name="Rectangle 169"/>
            <p:cNvSpPr>
              <a:spLocks noChangeArrowheads="1"/>
            </p:cNvSpPr>
            <p:nvPr/>
          </p:nvSpPr>
          <p:spPr bwMode="auto">
            <a:xfrm>
              <a:off x="2096" y="2617"/>
              <a:ext cx="2382" cy="4"/>
            </a:xfrm>
            <a:prstGeom prst="rect">
              <a:avLst/>
            </a:prstGeom>
            <a:solidFill>
              <a:srgbClr val="BC8B1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8" name="Rectangle 170"/>
            <p:cNvSpPr>
              <a:spLocks noChangeArrowheads="1"/>
            </p:cNvSpPr>
            <p:nvPr/>
          </p:nvSpPr>
          <p:spPr bwMode="auto">
            <a:xfrm>
              <a:off x="2096" y="2621"/>
              <a:ext cx="2382" cy="4"/>
            </a:xfrm>
            <a:prstGeom prst="rect">
              <a:avLst/>
            </a:prstGeom>
            <a:solidFill>
              <a:srgbClr val="BC8C1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39" name="Rectangle 171"/>
            <p:cNvSpPr>
              <a:spLocks noChangeArrowheads="1"/>
            </p:cNvSpPr>
            <p:nvPr/>
          </p:nvSpPr>
          <p:spPr bwMode="auto">
            <a:xfrm>
              <a:off x="2096" y="2625"/>
              <a:ext cx="2382" cy="5"/>
            </a:xfrm>
            <a:prstGeom prst="rect">
              <a:avLst/>
            </a:prstGeom>
            <a:solidFill>
              <a:srgbClr val="BC8C1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40" name="Rectangle 172"/>
            <p:cNvSpPr>
              <a:spLocks noChangeArrowheads="1"/>
            </p:cNvSpPr>
            <p:nvPr/>
          </p:nvSpPr>
          <p:spPr bwMode="auto">
            <a:xfrm>
              <a:off x="2096" y="2630"/>
              <a:ext cx="2382" cy="8"/>
            </a:xfrm>
            <a:prstGeom prst="rect">
              <a:avLst/>
            </a:prstGeom>
            <a:solidFill>
              <a:srgbClr val="BC8C1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41" name="Rectangle 173"/>
            <p:cNvSpPr>
              <a:spLocks noChangeArrowheads="1"/>
            </p:cNvSpPr>
            <p:nvPr/>
          </p:nvSpPr>
          <p:spPr bwMode="auto">
            <a:xfrm>
              <a:off x="2096" y="2638"/>
              <a:ext cx="2382" cy="7"/>
            </a:xfrm>
            <a:prstGeom prst="rect">
              <a:avLst/>
            </a:prstGeom>
            <a:solidFill>
              <a:srgbClr val="BD8C1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42" name="Rectangle 174"/>
            <p:cNvSpPr>
              <a:spLocks noChangeArrowheads="1"/>
            </p:cNvSpPr>
            <p:nvPr/>
          </p:nvSpPr>
          <p:spPr bwMode="auto">
            <a:xfrm>
              <a:off x="2096" y="2645"/>
              <a:ext cx="2382" cy="5"/>
            </a:xfrm>
            <a:prstGeom prst="rect">
              <a:avLst/>
            </a:prstGeom>
            <a:solidFill>
              <a:srgbClr val="BD8C1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43" name="Rectangle 175"/>
            <p:cNvSpPr>
              <a:spLocks noChangeArrowheads="1"/>
            </p:cNvSpPr>
            <p:nvPr/>
          </p:nvSpPr>
          <p:spPr bwMode="auto">
            <a:xfrm>
              <a:off x="2096" y="2650"/>
              <a:ext cx="2382" cy="5"/>
            </a:xfrm>
            <a:prstGeom prst="rect">
              <a:avLst/>
            </a:prstGeom>
            <a:solidFill>
              <a:srgbClr val="BD8D1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44" name="Rectangle 176"/>
            <p:cNvSpPr>
              <a:spLocks noChangeArrowheads="1"/>
            </p:cNvSpPr>
            <p:nvPr/>
          </p:nvSpPr>
          <p:spPr bwMode="auto">
            <a:xfrm>
              <a:off x="2096" y="2655"/>
              <a:ext cx="2382" cy="6"/>
            </a:xfrm>
            <a:prstGeom prst="rect">
              <a:avLst/>
            </a:prstGeom>
            <a:solidFill>
              <a:srgbClr val="BD8D2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45" name="Rectangle 177"/>
            <p:cNvSpPr>
              <a:spLocks noChangeArrowheads="1"/>
            </p:cNvSpPr>
            <p:nvPr/>
          </p:nvSpPr>
          <p:spPr bwMode="auto">
            <a:xfrm>
              <a:off x="2096" y="2661"/>
              <a:ext cx="2382" cy="10"/>
            </a:xfrm>
            <a:prstGeom prst="rect">
              <a:avLst/>
            </a:prstGeom>
            <a:solidFill>
              <a:srgbClr val="BD8D2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46" name="Rectangle 178"/>
            <p:cNvSpPr>
              <a:spLocks noChangeArrowheads="1"/>
            </p:cNvSpPr>
            <p:nvPr/>
          </p:nvSpPr>
          <p:spPr bwMode="auto">
            <a:xfrm>
              <a:off x="2096" y="2671"/>
              <a:ext cx="2382" cy="5"/>
            </a:xfrm>
            <a:prstGeom prst="rect">
              <a:avLst/>
            </a:prstGeom>
            <a:solidFill>
              <a:srgbClr val="BD8E2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47" name="Rectangle 179"/>
            <p:cNvSpPr>
              <a:spLocks noChangeArrowheads="1"/>
            </p:cNvSpPr>
            <p:nvPr/>
          </p:nvSpPr>
          <p:spPr bwMode="auto">
            <a:xfrm>
              <a:off x="2096" y="2676"/>
              <a:ext cx="2382" cy="5"/>
            </a:xfrm>
            <a:prstGeom prst="rect">
              <a:avLst/>
            </a:prstGeom>
            <a:solidFill>
              <a:srgbClr val="BD8E2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48" name="Rectangle 180"/>
            <p:cNvSpPr>
              <a:spLocks noChangeArrowheads="1"/>
            </p:cNvSpPr>
            <p:nvPr/>
          </p:nvSpPr>
          <p:spPr bwMode="auto">
            <a:xfrm>
              <a:off x="2096" y="2681"/>
              <a:ext cx="2382" cy="7"/>
            </a:xfrm>
            <a:prstGeom prst="rect">
              <a:avLst/>
            </a:prstGeom>
            <a:solidFill>
              <a:srgbClr val="BD8E2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49" name="Rectangle 181"/>
            <p:cNvSpPr>
              <a:spLocks noChangeArrowheads="1"/>
            </p:cNvSpPr>
            <p:nvPr/>
          </p:nvSpPr>
          <p:spPr bwMode="auto">
            <a:xfrm>
              <a:off x="2096" y="2688"/>
              <a:ext cx="2382" cy="9"/>
            </a:xfrm>
            <a:prstGeom prst="rect">
              <a:avLst/>
            </a:prstGeom>
            <a:solidFill>
              <a:srgbClr val="BD8E2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50" name="Rectangle 182"/>
            <p:cNvSpPr>
              <a:spLocks noChangeArrowheads="1"/>
            </p:cNvSpPr>
            <p:nvPr/>
          </p:nvSpPr>
          <p:spPr bwMode="auto">
            <a:xfrm>
              <a:off x="2096" y="2697"/>
              <a:ext cx="2382" cy="11"/>
            </a:xfrm>
            <a:prstGeom prst="rect">
              <a:avLst/>
            </a:prstGeom>
            <a:solidFill>
              <a:srgbClr val="BE8E2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51" name="Rectangle 183"/>
            <p:cNvSpPr>
              <a:spLocks noChangeArrowheads="1"/>
            </p:cNvSpPr>
            <p:nvPr/>
          </p:nvSpPr>
          <p:spPr bwMode="auto">
            <a:xfrm>
              <a:off x="2096" y="2708"/>
              <a:ext cx="2382" cy="7"/>
            </a:xfrm>
            <a:prstGeom prst="rect">
              <a:avLst/>
            </a:prstGeom>
            <a:solidFill>
              <a:srgbClr val="BE8F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52" name="Rectangle 184"/>
            <p:cNvSpPr>
              <a:spLocks noChangeArrowheads="1"/>
            </p:cNvSpPr>
            <p:nvPr/>
          </p:nvSpPr>
          <p:spPr bwMode="auto">
            <a:xfrm>
              <a:off x="2096" y="2715"/>
              <a:ext cx="2382" cy="6"/>
            </a:xfrm>
            <a:prstGeom prst="rect">
              <a:avLst/>
            </a:prstGeom>
            <a:solidFill>
              <a:srgbClr val="BE903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53" name="Rectangle 185"/>
            <p:cNvSpPr>
              <a:spLocks noChangeArrowheads="1"/>
            </p:cNvSpPr>
            <p:nvPr/>
          </p:nvSpPr>
          <p:spPr bwMode="auto">
            <a:xfrm>
              <a:off x="2096" y="2721"/>
              <a:ext cx="2382" cy="10"/>
            </a:xfrm>
            <a:prstGeom prst="rect">
              <a:avLst/>
            </a:prstGeom>
            <a:solidFill>
              <a:srgbClr val="BE90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54" name="Rectangle 186"/>
            <p:cNvSpPr>
              <a:spLocks noChangeArrowheads="1"/>
            </p:cNvSpPr>
            <p:nvPr/>
          </p:nvSpPr>
          <p:spPr bwMode="auto">
            <a:xfrm>
              <a:off x="2096" y="2731"/>
              <a:ext cx="2382" cy="7"/>
            </a:xfrm>
            <a:prstGeom prst="rect">
              <a:avLst/>
            </a:prstGeom>
            <a:solidFill>
              <a:srgbClr val="BF903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55" name="Rectangle 187"/>
            <p:cNvSpPr>
              <a:spLocks noChangeArrowheads="1"/>
            </p:cNvSpPr>
            <p:nvPr/>
          </p:nvSpPr>
          <p:spPr bwMode="auto">
            <a:xfrm>
              <a:off x="2096" y="2738"/>
              <a:ext cx="2382" cy="9"/>
            </a:xfrm>
            <a:prstGeom prst="rect">
              <a:avLst/>
            </a:prstGeom>
            <a:solidFill>
              <a:srgbClr val="BF913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56" name="Rectangle 188"/>
            <p:cNvSpPr>
              <a:spLocks noChangeArrowheads="1"/>
            </p:cNvSpPr>
            <p:nvPr/>
          </p:nvSpPr>
          <p:spPr bwMode="auto">
            <a:xfrm>
              <a:off x="2096" y="2747"/>
              <a:ext cx="2382" cy="7"/>
            </a:xfrm>
            <a:prstGeom prst="rect">
              <a:avLst/>
            </a:prstGeom>
            <a:solidFill>
              <a:srgbClr val="BF913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57" name="Rectangle 189"/>
            <p:cNvSpPr>
              <a:spLocks noChangeArrowheads="1"/>
            </p:cNvSpPr>
            <p:nvPr/>
          </p:nvSpPr>
          <p:spPr bwMode="auto">
            <a:xfrm>
              <a:off x="2096" y="2754"/>
              <a:ext cx="2382" cy="10"/>
            </a:xfrm>
            <a:prstGeom prst="rect">
              <a:avLst/>
            </a:prstGeom>
            <a:solidFill>
              <a:srgbClr val="BF923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58" name="Rectangle 190"/>
            <p:cNvSpPr>
              <a:spLocks noChangeArrowheads="1"/>
            </p:cNvSpPr>
            <p:nvPr/>
          </p:nvSpPr>
          <p:spPr bwMode="auto">
            <a:xfrm>
              <a:off x="2096" y="2764"/>
              <a:ext cx="2382" cy="7"/>
            </a:xfrm>
            <a:prstGeom prst="rect">
              <a:avLst/>
            </a:prstGeom>
            <a:solidFill>
              <a:srgbClr val="BF923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59" name="Rectangle 191"/>
            <p:cNvSpPr>
              <a:spLocks noChangeArrowheads="1"/>
            </p:cNvSpPr>
            <p:nvPr/>
          </p:nvSpPr>
          <p:spPr bwMode="auto">
            <a:xfrm>
              <a:off x="2096" y="2771"/>
              <a:ext cx="2382" cy="10"/>
            </a:xfrm>
            <a:prstGeom prst="rect">
              <a:avLst/>
            </a:prstGeom>
            <a:solidFill>
              <a:srgbClr val="C0923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60" name="Rectangle 192"/>
            <p:cNvSpPr>
              <a:spLocks noChangeArrowheads="1"/>
            </p:cNvSpPr>
            <p:nvPr/>
          </p:nvSpPr>
          <p:spPr bwMode="auto">
            <a:xfrm>
              <a:off x="2096" y="2781"/>
              <a:ext cx="2382" cy="7"/>
            </a:xfrm>
            <a:prstGeom prst="rect">
              <a:avLst/>
            </a:prstGeom>
            <a:solidFill>
              <a:srgbClr val="C0934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61" name="Rectangle 193"/>
            <p:cNvSpPr>
              <a:spLocks noChangeArrowheads="1"/>
            </p:cNvSpPr>
            <p:nvPr/>
          </p:nvSpPr>
          <p:spPr bwMode="auto">
            <a:xfrm>
              <a:off x="2096" y="2788"/>
              <a:ext cx="2382" cy="9"/>
            </a:xfrm>
            <a:prstGeom prst="rect">
              <a:avLst/>
            </a:prstGeom>
            <a:solidFill>
              <a:srgbClr val="C0944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62" name="Rectangle 194"/>
            <p:cNvSpPr>
              <a:spLocks noChangeArrowheads="1"/>
            </p:cNvSpPr>
            <p:nvPr/>
          </p:nvSpPr>
          <p:spPr bwMode="auto">
            <a:xfrm>
              <a:off x="2096" y="2797"/>
              <a:ext cx="2382" cy="7"/>
            </a:xfrm>
            <a:prstGeom prst="rect">
              <a:avLst/>
            </a:prstGeom>
            <a:solidFill>
              <a:srgbClr val="C0944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63" name="Rectangle 195"/>
            <p:cNvSpPr>
              <a:spLocks noChangeArrowheads="1"/>
            </p:cNvSpPr>
            <p:nvPr/>
          </p:nvSpPr>
          <p:spPr bwMode="auto">
            <a:xfrm>
              <a:off x="2096" y="2804"/>
              <a:ext cx="2382" cy="10"/>
            </a:xfrm>
            <a:prstGeom prst="rect">
              <a:avLst/>
            </a:prstGeom>
            <a:solidFill>
              <a:srgbClr val="C1954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64" name="Rectangle 196"/>
            <p:cNvSpPr>
              <a:spLocks noChangeArrowheads="1"/>
            </p:cNvSpPr>
            <p:nvPr/>
          </p:nvSpPr>
          <p:spPr bwMode="auto">
            <a:xfrm>
              <a:off x="2096" y="2814"/>
              <a:ext cx="2382" cy="9"/>
            </a:xfrm>
            <a:prstGeom prst="rect">
              <a:avLst/>
            </a:prstGeom>
            <a:solidFill>
              <a:srgbClr val="C1954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65" name="Rectangle 197"/>
            <p:cNvSpPr>
              <a:spLocks noChangeArrowheads="1"/>
            </p:cNvSpPr>
            <p:nvPr/>
          </p:nvSpPr>
          <p:spPr bwMode="auto">
            <a:xfrm>
              <a:off x="2096" y="2823"/>
              <a:ext cx="2382" cy="7"/>
            </a:xfrm>
            <a:prstGeom prst="rect">
              <a:avLst/>
            </a:prstGeom>
            <a:solidFill>
              <a:srgbClr val="C1964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66" name="Rectangle 198"/>
            <p:cNvSpPr>
              <a:spLocks noChangeArrowheads="1"/>
            </p:cNvSpPr>
            <p:nvPr/>
          </p:nvSpPr>
          <p:spPr bwMode="auto">
            <a:xfrm>
              <a:off x="2096" y="2830"/>
              <a:ext cx="2382" cy="10"/>
            </a:xfrm>
            <a:prstGeom prst="rect">
              <a:avLst/>
            </a:prstGeom>
            <a:solidFill>
              <a:srgbClr val="C2974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67" name="Rectangle 199"/>
            <p:cNvSpPr>
              <a:spLocks noChangeArrowheads="1"/>
            </p:cNvSpPr>
            <p:nvPr/>
          </p:nvSpPr>
          <p:spPr bwMode="auto">
            <a:xfrm>
              <a:off x="2096" y="2840"/>
              <a:ext cx="2382" cy="6"/>
            </a:xfrm>
            <a:prstGeom prst="rect">
              <a:avLst/>
            </a:prstGeom>
            <a:solidFill>
              <a:srgbClr val="C2974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68" name="Rectangle 200"/>
            <p:cNvSpPr>
              <a:spLocks noChangeArrowheads="1"/>
            </p:cNvSpPr>
            <p:nvPr/>
          </p:nvSpPr>
          <p:spPr bwMode="auto">
            <a:xfrm>
              <a:off x="2096" y="2846"/>
              <a:ext cx="2382" cy="10"/>
            </a:xfrm>
            <a:prstGeom prst="rect">
              <a:avLst/>
            </a:prstGeom>
            <a:solidFill>
              <a:srgbClr val="C2985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69" name="Rectangle 201"/>
            <p:cNvSpPr>
              <a:spLocks noChangeArrowheads="1"/>
            </p:cNvSpPr>
            <p:nvPr/>
          </p:nvSpPr>
          <p:spPr bwMode="auto">
            <a:xfrm>
              <a:off x="2096" y="2856"/>
              <a:ext cx="2382" cy="7"/>
            </a:xfrm>
            <a:prstGeom prst="rect">
              <a:avLst/>
            </a:prstGeom>
            <a:solidFill>
              <a:srgbClr val="C3985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70" name="Rectangle 202"/>
            <p:cNvSpPr>
              <a:spLocks noChangeArrowheads="1"/>
            </p:cNvSpPr>
            <p:nvPr/>
          </p:nvSpPr>
          <p:spPr bwMode="auto">
            <a:xfrm>
              <a:off x="2096" y="2863"/>
              <a:ext cx="2382" cy="10"/>
            </a:xfrm>
            <a:prstGeom prst="rect">
              <a:avLst/>
            </a:prstGeom>
            <a:solidFill>
              <a:srgbClr val="C39A5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71" name="Rectangle 203"/>
            <p:cNvSpPr>
              <a:spLocks noChangeArrowheads="1"/>
            </p:cNvSpPr>
            <p:nvPr/>
          </p:nvSpPr>
          <p:spPr bwMode="auto">
            <a:xfrm>
              <a:off x="2096" y="2873"/>
              <a:ext cx="2382" cy="7"/>
            </a:xfrm>
            <a:prstGeom prst="rect">
              <a:avLst/>
            </a:prstGeom>
            <a:solidFill>
              <a:srgbClr val="C39A5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72" name="Rectangle 204"/>
            <p:cNvSpPr>
              <a:spLocks noChangeArrowheads="1"/>
            </p:cNvSpPr>
            <p:nvPr/>
          </p:nvSpPr>
          <p:spPr bwMode="auto">
            <a:xfrm>
              <a:off x="2096" y="2880"/>
              <a:ext cx="2382" cy="9"/>
            </a:xfrm>
            <a:prstGeom prst="rect">
              <a:avLst/>
            </a:prstGeom>
            <a:solidFill>
              <a:srgbClr val="C49B5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73" name="Rectangle 205"/>
            <p:cNvSpPr>
              <a:spLocks noChangeArrowheads="1"/>
            </p:cNvSpPr>
            <p:nvPr/>
          </p:nvSpPr>
          <p:spPr bwMode="auto">
            <a:xfrm>
              <a:off x="2096" y="2889"/>
              <a:ext cx="2382" cy="7"/>
            </a:xfrm>
            <a:prstGeom prst="rect">
              <a:avLst/>
            </a:prstGeom>
            <a:solidFill>
              <a:srgbClr val="C49B5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74" name="Rectangle 206"/>
            <p:cNvSpPr>
              <a:spLocks noChangeArrowheads="1"/>
            </p:cNvSpPr>
            <p:nvPr/>
          </p:nvSpPr>
          <p:spPr bwMode="auto">
            <a:xfrm>
              <a:off x="2096" y="2896"/>
              <a:ext cx="2382" cy="11"/>
            </a:xfrm>
            <a:prstGeom prst="rect">
              <a:avLst/>
            </a:prstGeom>
            <a:solidFill>
              <a:srgbClr val="C49C5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75" name="Rectangle 207"/>
            <p:cNvSpPr>
              <a:spLocks noChangeArrowheads="1"/>
            </p:cNvSpPr>
            <p:nvPr/>
          </p:nvSpPr>
          <p:spPr bwMode="auto">
            <a:xfrm>
              <a:off x="2096" y="2907"/>
              <a:ext cx="2382" cy="7"/>
            </a:xfrm>
            <a:prstGeom prst="rect">
              <a:avLst/>
            </a:prstGeom>
            <a:solidFill>
              <a:srgbClr val="C59D5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76" name="Rectangle 208"/>
            <p:cNvSpPr>
              <a:spLocks noChangeArrowheads="1"/>
            </p:cNvSpPr>
            <p:nvPr/>
          </p:nvSpPr>
          <p:spPr bwMode="auto">
            <a:xfrm>
              <a:off x="2096" y="2914"/>
              <a:ext cx="2382" cy="10"/>
            </a:xfrm>
            <a:prstGeom prst="rect">
              <a:avLst/>
            </a:prstGeom>
            <a:solidFill>
              <a:srgbClr val="C59E6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77" name="Rectangle 209"/>
            <p:cNvSpPr>
              <a:spLocks noChangeArrowheads="1"/>
            </p:cNvSpPr>
            <p:nvPr/>
          </p:nvSpPr>
          <p:spPr bwMode="auto">
            <a:xfrm>
              <a:off x="2096" y="2924"/>
              <a:ext cx="2382" cy="7"/>
            </a:xfrm>
            <a:prstGeom prst="rect">
              <a:avLst/>
            </a:prstGeom>
            <a:solidFill>
              <a:srgbClr val="C69F6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78" name="Rectangle 210"/>
            <p:cNvSpPr>
              <a:spLocks noChangeArrowheads="1"/>
            </p:cNvSpPr>
            <p:nvPr/>
          </p:nvSpPr>
          <p:spPr bwMode="auto">
            <a:xfrm>
              <a:off x="2096" y="2931"/>
              <a:ext cx="2382" cy="8"/>
            </a:xfrm>
            <a:prstGeom prst="rect">
              <a:avLst/>
            </a:prstGeom>
            <a:solidFill>
              <a:srgbClr val="C6A06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79" name="Rectangle 211"/>
            <p:cNvSpPr>
              <a:spLocks noChangeArrowheads="1"/>
            </p:cNvSpPr>
            <p:nvPr/>
          </p:nvSpPr>
          <p:spPr bwMode="auto">
            <a:xfrm>
              <a:off x="2096" y="2939"/>
              <a:ext cx="2382" cy="7"/>
            </a:xfrm>
            <a:prstGeom prst="rect">
              <a:avLst/>
            </a:prstGeom>
            <a:solidFill>
              <a:srgbClr val="C6A06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80" name="Rectangle 212"/>
            <p:cNvSpPr>
              <a:spLocks noChangeArrowheads="1"/>
            </p:cNvSpPr>
            <p:nvPr/>
          </p:nvSpPr>
          <p:spPr bwMode="auto">
            <a:xfrm>
              <a:off x="2096" y="2946"/>
              <a:ext cx="2382" cy="9"/>
            </a:xfrm>
            <a:prstGeom prst="rect">
              <a:avLst/>
            </a:prstGeom>
            <a:solidFill>
              <a:srgbClr val="C7A16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81" name="Rectangle 213"/>
            <p:cNvSpPr>
              <a:spLocks noChangeArrowheads="1"/>
            </p:cNvSpPr>
            <p:nvPr/>
          </p:nvSpPr>
          <p:spPr bwMode="auto">
            <a:xfrm>
              <a:off x="2096" y="2955"/>
              <a:ext cx="2382" cy="7"/>
            </a:xfrm>
            <a:prstGeom prst="rect">
              <a:avLst/>
            </a:prstGeom>
            <a:solidFill>
              <a:srgbClr val="C7A26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82" name="Rectangle 214"/>
            <p:cNvSpPr>
              <a:spLocks noChangeArrowheads="1"/>
            </p:cNvSpPr>
            <p:nvPr/>
          </p:nvSpPr>
          <p:spPr bwMode="auto">
            <a:xfrm>
              <a:off x="2096" y="2962"/>
              <a:ext cx="2382" cy="11"/>
            </a:xfrm>
            <a:prstGeom prst="rect">
              <a:avLst/>
            </a:prstGeom>
            <a:solidFill>
              <a:srgbClr val="C8A36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83" name="Rectangle 215"/>
            <p:cNvSpPr>
              <a:spLocks noChangeArrowheads="1"/>
            </p:cNvSpPr>
            <p:nvPr/>
          </p:nvSpPr>
          <p:spPr bwMode="auto">
            <a:xfrm>
              <a:off x="2096" y="2973"/>
              <a:ext cx="2382" cy="7"/>
            </a:xfrm>
            <a:prstGeom prst="rect">
              <a:avLst/>
            </a:prstGeom>
            <a:solidFill>
              <a:srgbClr val="C8A46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84" name="Rectangle 216"/>
            <p:cNvSpPr>
              <a:spLocks noChangeArrowheads="1"/>
            </p:cNvSpPr>
            <p:nvPr/>
          </p:nvSpPr>
          <p:spPr bwMode="auto">
            <a:xfrm>
              <a:off x="2096" y="2980"/>
              <a:ext cx="2382" cy="8"/>
            </a:xfrm>
            <a:prstGeom prst="rect">
              <a:avLst/>
            </a:prstGeom>
            <a:solidFill>
              <a:srgbClr val="C9A57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85" name="Rectangle 217"/>
            <p:cNvSpPr>
              <a:spLocks noChangeArrowheads="1"/>
            </p:cNvSpPr>
            <p:nvPr/>
          </p:nvSpPr>
          <p:spPr bwMode="auto">
            <a:xfrm>
              <a:off x="2096" y="2988"/>
              <a:ext cx="2382" cy="7"/>
            </a:xfrm>
            <a:prstGeom prst="rect">
              <a:avLst/>
            </a:prstGeom>
            <a:solidFill>
              <a:srgbClr val="C9A57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86" name="Rectangle 218"/>
            <p:cNvSpPr>
              <a:spLocks noChangeArrowheads="1"/>
            </p:cNvSpPr>
            <p:nvPr/>
          </p:nvSpPr>
          <p:spPr bwMode="auto">
            <a:xfrm>
              <a:off x="2096" y="2995"/>
              <a:ext cx="2382" cy="11"/>
            </a:xfrm>
            <a:prstGeom prst="rect">
              <a:avLst/>
            </a:prstGeom>
            <a:solidFill>
              <a:srgbClr val="CAA77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87" name="Rectangle 219"/>
            <p:cNvSpPr>
              <a:spLocks noChangeArrowheads="1"/>
            </p:cNvSpPr>
            <p:nvPr/>
          </p:nvSpPr>
          <p:spPr bwMode="auto">
            <a:xfrm>
              <a:off x="2096" y="3006"/>
              <a:ext cx="2382" cy="7"/>
            </a:xfrm>
            <a:prstGeom prst="rect">
              <a:avLst/>
            </a:prstGeom>
            <a:solidFill>
              <a:srgbClr val="CAA87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88" name="Rectangle 220"/>
            <p:cNvSpPr>
              <a:spLocks noChangeArrowheads="1"/>
            </p:cNvSpPr>
            <p:nvPr/>
          </p:nvSpPr>
          <p:spPr bwMode="auto">
            <a:xfrm>
              <a:off x="2096" y="3013"/>
              <a:ext cx="2382" cy="8"/>
            </a:xfrm>
            <a:prstGeom prst="rect">
              <a:avLst/>
            </a:prstGeom>
            <a:solidFill>
              <a:srgbClr val="CBA97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89" name="Rectangle 221"/>
            <p:cNvSpPr>
              <a:spLocks noChangeArrowheads="1"/>
            </p:cNvSpPr>
            <p:nvPr/>
          </p:nvSpPr>
          <p:spPr bwMode="auto">
            <a:xfrm>
              <a:off x="2096" y="3021"/>
              <a:ext cx="2382" cy="7"/>
            </a:xfrm>
            <a:prstGeom prst="rect">
              <a:avLst/>
            </a:prstGeom>
            <a:solidFill>
              <a:srgbClr val="CBA97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90" name="Rectangle 222"/>
            <p:cNvSpPr>
              <a:spLocks noChangeArrowheads="1"/>
            </p:cNvSpPr>
            <p:nvPr/>
          </p:nvSpPr>
          <p:spPr bwMode="auto">
            <a:xfrm>
              <a:off x="2096" y="3028"/>
              <a:ext cx="2382" cy="10"/>
            </a:xfrm>
            <a:prstGeom prst="rect">
              <a:avLst/>
            </a:prstGeom>
            <a:solidFill>
              <a:srgbClr val="CCAB7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91" name="Rectangle 223"/>
            <p:cNvSpPr>
              <a:spLocks noChangeArrowheads="1"/>
            </p:cNvSpPr>
            <p:nvPr/>
          </p:nvSpPr>
          <p:spPr bwMode="auto">
            <a:xfrm>
              <a:off x="2096" y="3038"/>
              <a:ext cx="2382" cy="7"/>
            </a:xfrm>
            <a:prstGeom prst="rect">
              <a:avLst/>
            </a:prstGeom>
            <a:solidFill>
              <a:srgbClr val="CCAB7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92" name="Rectangle 224"/>
            <p:cNvSpPr>
              <a:spLocks noChangeArrowheads="1"/>
            </p:cNvSpPr>
            <p:nvPr/>
          </p:nvSpPr>
          <p:spPr bwMode="auto">
            <a:xfrm>
              <a:off x="2096" y="3045"/>
              <a:ext cx="2382" cy="11"/>
            </a:xfrm>
            <a:prstGeom prst="rect">
              <a:avLst/>
            </a:prstGeom>
            <a:solidFill>
              <a:srgbClr val="CDAD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93" name="Rectangle 225"/>
            <p:cNvSpPr>
              <a:spLocks noChangeArrowheads="1"/>
            </p:cNvSpPr>
            <p:nvPr/>
          </p:nvSpPr>
          <p:spPr bwMode="auto">
            <a:xfrm>
              <a:off x="2096" y="3056"/>
              <a:ext cx="2382" cy="7"/>
            </a:xfrm>
            <a:prstGeom prst="rect">
              <a:avLst/>
            </a:prstGeom>
            <a:solidFill>
              <a:srgbClr val="CEAE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94" name="Rectangle 226"/>
            <p:cNvSpPr>
              <a:spLocks noChangeArrowheads="1"/>
            </p:cNvSpPr>
            <p:nvPr/>
          </p:nvSpPr>
          <p:spPr bwMode="auto">
            <a:xfrm>
              <a:off x="2096" y="3063"/>
              <a:ext cx="2382" cy="9"/>
            </a:xfrm>
            <a:prstGeom prst="rect">
              <a:avLst/>
            </a:prstGeom>
            <a:solidFill>
              <a:srgbClr val="CEAF8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95" name="Rectangle 227"/>
            <p:cNvSpPr>
              <a:spLocks noChangeArrowheads="1"/>
            </p:cNvSpPr>
            <p:nvPr/>
          </p:nvSpPr>
          <p:spPr bwMode="auto">
            <a:xfrm>
              <a:off x="2096" y="3072"/>
              <a:ext cx="2382" cy="7"/>
            </a:xfrm>
            <a:prstGeom prst="rect">
              <a:avLst/>
            </a:prstGeom>
            <a:solidFill>
              <a:srgbClr val="CFB08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96" name="Rectangle 228"/>
            <p:cNvSpPr>
              <a:spLocks noChangeArrowheads="1"/>
            </p:cNvSpPr>
            <p:nvPr/>
          </p:nvSpPr>
          <p:spPr bwMode="auto">
            <a:xfrm>
              <a:off x="2096" y="3079"/>
              <a:ext cx="2382" cy="10"/>
            </a:xfrm>
            <a:prstGeom prst="rect">
              <a:avLst/>
            </a:prstGeom>
            <a:solidFill>
              <a:srgbClr val="CFB18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97" name="Rectangle 229"/>
            <p:cNvSpPr>
              <a:spLocks noChangeArrowheads="1"/>
            </p:cNvSpPr>
            <p:nvPr/>
          </p:nvSpPr>
          <p:spPr bwMode="auto">
            <a:xfrm>
              <a:off x="2096" y="3089"/>
              <a:ext cx="2382" cy="7"/>
            </a:xfrm>
            <a:prstGeom prst="rect">
              <a:avLst/>
            </a:prstGeom>
            <a:solidFill>
              <a:srgbClr val="D0B2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98" name="Rectangle 230"/>
            <p:cNvSpPr>
              <a:spLocks noChangeArrowheads="1"/>
            </p:cNvSpPr>
            <p:nvPr/>
          </p:nvSpPr>
          <p:spPr bwMode="auto">
            <a:xfrm>
              <a:off x="2096" y="3096"/>
              <a:ext cx="2382" cy="9"/>
            </a:xfrm>
            <a:prstGeom prst="rect">
              <a:avLst/>
            </a:prstGeom>
            <a:solidFill>
              <a:srgbClr val="D0B3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99" name="Rectangle 231"/>
            <p:cNvSpPr>
              <a:spLocks noChangeArrowheads="1"/>
            </p:cNvSpPr>
            <p:nvPr/>
          </p:nvSpPr>
          <p:spPr bwMode="auto">
            <a:xfrm>
              <a:off x="2096" y="3105"/>
              <a:ext cx="2382" cy="7"/>
            </a:xfrm>
            <a:prstGeom prst="rect">
              <a:avLst/>
            </a:prstGeom>
            <a:solidFill>
              <a:srgbClr val="D1B48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00" name="Rectangle 232"/>
            <p:cNvSpPr>
              <a:spLocks noChangeArrowheads="1"/>
            </p:cNvSpPr>
            <p:nvPr/>
          </p:nvSpPr>
          <p:spPr bwMode="auto">
            <a:xfrm>
              <a:off x="2096" y="3112"/>
              <a:ext cx="2382" cy="10"/>
            </a:xfrm>
            <a:prstGeom prst="rect">
              <a:avLst/>
            </a:prstGeom>
            <a:solidFill>
              <a:srgbClr val="D2B59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01" name="Rectangle 233"/>
            <p:cNvSpPr>
              <a:spLocks noChangeArrowheads="1"/>
            </p:cNvSpPr>
            <p:nvPr/>
          </p:nvSpPr>
          <p:spPr bwMode="auto">
            <a:xfrm>
              <a:off x="2096" y="3122"/>
              <a:ext cx="2382" cy="10"/>
            </a:xfrm>
            <a:prstGeom prst="rect">
              <a:avLst/>
            </a:prstGeom>
            <a:solidFill>
              <a:srgbClr val="D2B7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02" name="Rectangle 234"/>
            <p:cNvSpPr>
              <a:spLocks noChangeArrowheads="1"/>
            </p:cNvSpPr>
            <p:nvPr/>
          </p:nvSpPr>
          <p:spPr bwMode="auto">
            <a:xfrm>
              <a:off x="2096" y="3132"/>
              <a:ext cx="2382" cy="6"/>
            </a:xfrm>
            <a:prstGeom prst="rect">
              <a:avLst/>
            </a:prstGeom>
            <a:solidFill>
              <a:srgbClr val="D3B79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03" name="Rectangle 235"/>
            <p:cNvSpPr>
              <a:spLocks noChangeArrowheads="1"/>
            </p:cNvSpPr>
            <p:nvPr/>
          </p:nvSpPr>
          <p:spPr bwMode="auto">
            <a:xfrm>
              <a:off x="2096" y="3138"/>
              <a:ext cx="2382" cy="11"/>
            </a:xfrm>
            <a:prstGeom prst="rect">
              <a:avLst/>
            </a:prstGeom>
            <a:solidFill>
              <a:srgbClr val="D4B9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04" name="Rectangle 236"/>
            <p:cNvSpPr>
              <a:spLocks noChangeArrowheads="1"/>
            </p:cNvSpPr>
            <p:nvPr/>
          </p:nvSpPr>
          <p:spPr bwMode="auto">
            <a:xfrm>
              <a:off x="2096" y="3149"/>
              <a:ext cx="2382" cy="7"/>
            </a:xfrm>
            <a:prstGeom prst="rect">
              <a:avLst/>
            </a:prstGeom>
            <a:solidFill>
              <a:srgbClr val="D5BA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05" name="Rectangle 237"/>
            <p:cNvSpPr>
              <a:spLocks noChangeArrowheads="1"/>
            </p:cNvSpPr>
            <p:nvPr/>
          </p:nvSpPr>
          <p:spPr bwMode="auto">
            <a:xfrm>
              <a:off x="2096" y="3156"/>
              <a:ext cx="2382" cy="10"/>
            </a:xfrm>
            <a:prstGeom prst="rect">
              <a:avLst/>
            </a:prstGeom>
            <a:solidFill>
              <a:srgbClr val="D5BB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06" name="Rectangle 238"/>
            <p:cNvSpPr>
              <a:spLocks noChangeArrowheads="1"/>
            </p:cNvSpPr>
            <p:nvPr/>
          </p:nvSpPr>
          <p:spPr bwMode="auto">
            <a:xfrm>
              <a:off x="2096" y="3166"/>
              <a:ext cx="2382" cy="7"/>
            </a:xfrm>
            <a:prstGeom prst="rect">
              <a:avLst/>
            </a:prstGeom>
            <a:solidFill>
              <a:srgbClr val="D6BC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07" name="Rectangle 239"/>
            <p:cNvSpPr>
              <a:spLocks noChangeArrowheads="1"/>
            </p:cNvSpPr>
            <p:nvPr/>
          </p:nvSpPr>
          <p:spPr bwMode="auto">
            <a:xfrm>
              <a:off x="2096" y="3173"/>
              <a:ext cx="2382" cy="9"/>
            </a:xfrm>
            <a:prstGeom prst="rect">
              <a:avLst/>
            </a:prstGeom>
            <a:solidFill>
              <a:srgbClr val="D6BD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08" name="Rectangle 240"/>
            <p:cNvSpPr>
              <a:spLocks noChangeArrowheads="1"/>
            </p:cNvSpPr>
            <p:nvPr/>
          </p:nvSpPr>
          <p:spPr bwMode="auto">
            <a:xfrm>
              <a:off x="2096" y="3182"/>
              <a:ext cx="2382" cy="10"/>
            </a:xfrm>
            <a:prstGeom prst="rect">
              <a:avLst/>
            </a:prstGeom>
            <a:solidFill>
              <a:srgbClr val="D7BF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09" name="Rectangle 241"/>
            <p:cNvSpPr>
              <a:spLocks noChangeArrowheads="1"/>
            </p:cNvSpPr>
            <p:nvPr/>
          </p:nvSpPr>
          <p:spPr bwMode="auto">
            <a:xfrm>
              <a:off x="2096" y="3192"/>
              <a:ext cx="2382" cy="7"/>
            </a:xfrm>
            <a:prstGeom prst="rect">
              <a:avLst/>
            </a:prstGeom>
            <a:solidFill>
              <a:srgbClr val="D7C0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10" name="Rectangle 242"/>
            <p:cNvSpPr>
              <a:spLocks noChangeArrowheads="1"/>
            </p:cNvSpPr>
            <p:nvPr/>
          </p:nvSpPr>
          <p:spPr bwMode="auto">
            <a:xfrm>
              <a:off x="2096" y="3199"/>
              <a:ext cx="2382" cy="11"/>
            </a:xfrm>
            <a:prstGeom prst="rect">
              <a:avLst/>
            </a:prstGeom>
            <a:solidFill>
              <a:srgbClr val="D8C1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11" name="Rectangle 243"/>
            <p:cNvSpPr>
              <a:spLocks noChangeArrowheads="1"/>
            </p:cNvSpPr>
            <p:nvPr/>
          </p:nvSpPr>
          <p:spPr bwMode="auto">
            <a:xfrm>
              <a:off x="2096" y="3210"/>
              <a:ext cx="2382" cy="7"/>
            </a:xfrm>
            <a:prstGeom prst="rect">
              <a:avLst/>
            </a:prstGeom>
            <a:solidFill>
              <a:srgbClr val="D9C2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12" name="Rectangle 244"/>
            <p:cNvSpPr>
              <a:spLocks noChangeArrowheads="1"/>
            </p:cNvSpPr>
            <p:nvPr/>
          </p:nvSpPr>
          <p:spPr bwMode="auto">
            <a:xfrm>
              <a:off x="2096" y="3217"/>
              <a:ext cx="2382" cy="10"/>
            </a:xfrm>
            <a:prstGeom prst="rect">
              <a:avLst/>
            </a:prstGeom>
            <a:solidFill>
              <a:srgbClr val="DAC3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13" name="Rectangle 245"/>
            <p:cNvSpPr>
              <a:spLocks noChangeArrowheads="1"/>
            </p:cNvSpPr>
            <p:nvPr/>
          </p:nvSpPr>
          <p:spPr bwMode="auto">
            <a:xfrm>
              <a:off x="2096" y="3227"/>
              <a:ext cx="2382" cy="10"/>
            </a:xfrm>
            <a:prstGeom prst="rect">
              <a:avLst/>
            </a:prstGeom>
            <a:solidFill>
              <a:srgbClr val="DAC5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14" name="Rectangle 246"/>
            <p:cNvSpPr>
              <a:spLocks noChangeArrowheads="1"/>
            </p:cNvSpPr>
            <p:nvPr/>
          </p:nvSpPr>
          <p:spPr bwMode="auto">
            <a:xfrm>
              <a:off x="2096" y="3237"/>
              <a:ext cx="2382" cy="10"/>
            </a:xfrm>
            <a:prstGeom prst="rect">
              <a:avLst/>
            </a:prstGeom>
            <a:solidFill>
              <a:srgbClr val="DBC6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15" name="Rectangle 247"/>
            <p:cNvSpPr>
              <a:spLocks noChangeArrowheads="1"/>
            </p:cNvSpPr>
            <p:nvPr/>
          </p:nvSpPr>
          <p:spPr bwMode="auto">
            <a:xfrm>
              <a:off x="2096" y="3247"/>
              <a:ext cx="2382" cy="7"/>
            </a:xfrm>
            <a:prstGeom prst="rect">
              <a:avLst/>
            </a:prstGeom>
            <a:solidFill>
              <a:srgbClr val="DCC7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16" name="Rectangle 248"/>
            <p:cNvSpPr>
              <a:spLocks noChangeArrowheads="1"/>
            </p:cNvSpPr>
            <p:nvPr/>
          </p:nvSpPr>
          <p:spPr bwMode="auto">
            <a:xfrm>
              <a:off x="2096" y="3254"/>
              <a:ext cx="2382" cy="11"/>
            </a:xfrm>
            <a:prstGeom prst="rect">
              <a:avLst/>
            </a:prstGeom>
            <a:solidFill>
              <a:srgbClr val="DDC8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17" name="Rectangle 249"/>
            <p:cNvSpPr>
              <a:spLocks noChangeArrowheads="1"/>
            </p:cNvSpPr>
            <p:nvPr/>
          </p:nvSpPr>
          <p:spPr bwMode="auto">
            <a:xfrm>
              <a:off x="2096" y="3265"/>
              <a:ext cx="2382" cy="11"/>
            </a:xfrm>
            <a:prstGeom prst="rect">
              <a:avLst/>
            </a:prstGeom>
            <a:solidFill>
              <a:srgbClr val="DDCA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18" name="Rectangle 250"/>
            <p:cNvSpPr>
              <a:spLocks noChangeArrowheads="1"/>
            </p:cNvSpPr>
            <p:nvPr/>
          </p:nvSpPr>
          <p:spPr bwMode="auto">
            <a:xfrm>
              <a:off x="2096" y="3276"/>
              <a:ext cx="2382" cy="7"/>
            </a:xfrm>
            <a:prstGeom prst="rect">
              <a:avLst/>
            </a:prstGeom>
            <a:solidFill>
              <a:srgbClr val="DECBB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19" name="Rectangle 251"/>
            <p:cNvSpPr>
              <a:spLocks noChangeArrowheads="1"/>
            </p:cNvSpPr>
            <p:nvPr/>
          </p:nvSpPr>
          <p:spPr bwMode="auto">
            <a:xfrm>
              <a:off x="2096" y="3283"/>
              <a:ext cx="2382" cy="9"/>
            </a:xfrm>
            <a:prstGeom prst="rect">
              <a:avLst/>
            </a:prstGeom>
            <a:solidFill>
              <a:srgbClr val="DFCCB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20" name="Rectangle 252"/>
            <p:cNvSpPr>
              <a:spLocks noChangeArrowheads="1"/>
            </p:cNvSpPr>
            <p:nvPr/>
          </p:nvSpPr>
          <p:spPr bwMode="auto">
            <a:xfrm>
              <a:off x="2096" y="3292"/>
              <a:ext cx="2382" cy="11"/>
            </a:xfrm>
            <a:prstGeom prst="rect">
              <a:avLst/>
            </a:prstGeom>
            <a:solidFill>
              <a:srgbClr val="E0CDB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21" name="Rectangle 253"/>
            <p:cNvSpPr>
              <a:spLocks noChangeArrowheads="1"/>
            </p:cNvSpPr>
            <p:nvPr/>
          </p:nvSpPr>
          <p:spPr bwMode="auto">
            <a:xfrm>
              <a:off x="2096" y="3303"/>
              <a:ext cx="2382" cy="11"/>
            </a:xfrm>
            <a:prstGeom prst="rect">
              <a:avLst/>
            </a:prstGeom>
            <a:solidFill>
              <a:srgbClr val="E1CFB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22" name="Rectangle 254"/>
            <p:cNvSpPr>
              <a:spLocks noChangeArrowheads="1"/>
            </p:cNvSpPr>
            <p:nvPr/>
          </p:nvSpPr>
          <p:spPr bwMode="auto">
            <a:xfrm>
              <a:off x="2096" y="3314"/>
              <a:ext cx="2382" cy="12"/>
            </a:xfrm>
            <a:prstGeom prst="rect">
              <a:avLst/>
            </a:prstGeom>
            <a:solidFill>
              <a:srgbClr val="E1D0B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23" name="Rectangle 255"/>
            <p:cNvSpPr>
              <a:spLocks noChangeArrowheads="1"/>
            </p:cNvSpPr>
            <p:nvPr/>
          </p:nvSpPr>
          <p:spPr bwMode="auto">
            <a:xfrm>
              <a:off x="2096" y="3326"/>
              <a:ext cx="2382" cy="6"/>
            </a:xfrm>
            <a:prstGeom prst="rect">
              <a:avLst/>
            </a:prstGeom>
            <a:solidFill>
              <a:srgbClr val="E2D2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24" name="Rectangle 256"/>
            <p:cNvSpPr>
              <a:spLocks noChangeArrowheads="1"/>
            </p:cNvSpPr>
            <p:nvPr/>
          </p:nvSpPr>
          <p:spPr bwMode="auto">
            <a:xfrm>
              <a:off x="2096" y="3332"/>
              <a:ext cx="2382" cy="10"/>
            </a:xfrm>
            <a:prstGeom prst="rect">
              <a:avLst/>
            </a:prstGeom>
            <a:solidFill>
              <a:srgbClr val="E3D3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25" name="Rectangle 257"/>
            <p:cNvSpPr>
              <a:spLocks noChangeArrowheads="1"/>
            </p:cNvSpPr>
            <p:nvPr/>
          </p:nvSpPr>
          <p:spPr bwMode="auto">
            <a:xfrm>
              <a:off x="2096" y="3342"/>
              <a:ext cx="2382" cy="11"/>
            </a:xfrm>
            <a:prstGeom prst="rect">
              <a:avLst/>
            </a:prstGeom>
            <a:solidFill>
              <a:srgbClr val="E4D4C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26" name="Rectangle 258"/>
            <p:cNvSpPr>
              <a:spLocks noChangeArrowheads="1"/>
            </p:cNvSpPr>
            <p:nvPr/>
          </p:nvSpPr>
          <p:spPr bwMode="auto">
            <a:xfrm>
              <a:off x="2096" y="3353"/>
              <a:ext cx="2382" cy="11"/>
            </a:xfrm>
            <a:prstGeom prst="rect">
              <a:avLst/>
            </a:prstGeom>
            <a:solidFill>
              <a:srgbClr val="E4D5C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27" name="Rectangle 259"/>
            <p:cNvSpPr>
              <a:spLocks noChangeArrowheads="1"/>
            </p:cNvSpPr>
            <p:nvPr/>
          </p:nvSpPr>
          <p:spPr bwMode="auto">
            <a:xfrm>
              <a:off x="2096" y="3364"/>
              <a:ext cx="2382" cy="11"/>
            </a:xfrm>
            <a:prstGeom prst="rect">
              <a:avLst/>
            </a:prstGeom>
            <a:solidFill>
              <a:srgbClr val="E5D7C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28" name="Rectangle 260"/>
            <p:cNvSpPr>
              <a:spLocks noChangeArrowheads="1"/>
            </p:cNvSpPr>
            <p:nvPr/>
          </p:nvSpPr>
          <p:spPr bwMode="auto">
            <a:xfrm>
              <a:off x="2096" y="3375"/>
              <a:ext cx="2382" cy="11"/>
            </a:xfrm>
            <a:prstGeom prst="rect">
              <a:avLst/>
            </a:prstGeom>
            <a:solidFill>
              <a:srgbClr val="E6D8C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29" name="Rectangle 261"/>
            <p:cNvSpPr>
              <a:spLocks noChangeArrowheads="1"/>
            </p:cNvSpPr>
            <p:nvPr/>
          </p:nvSpPr>
          <p:spPr bwMode="auto">
            <a:xfrm>
              <a:off x="2096" y="3386"/>
              <a:ext cx="2382" cy="11"/>
            </a:xfrm>
            <a:prstGeom prst="rect">
              <a:avLst/>
            </a:prstGeom>
            <a:solidFill>
              <a:srgbClr val="E7D9C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30" name="Rectangle 262"/>
            <p:cNvSpPr>
              <a:spLocks noChangeArrowheads="1"/>
            </p:cNvSpPr>
            <p:nvPr/>
          </p:nvSpPr>
          <p:spPr bwMode="auto">
            <a:xfrm>
              <a:off x="2096" y="3397"/>
              <a:ext cx="2382" cy="11"/>
            </a:xfrm>
            <a:prstGeom prst="rect">
              <a:avLst/>
            </a:prstGeom>
            <a:solidFill>
              <a:srgbClr val="E8DB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31" name="Rectangle 263"/>
            <p:cNvSpPr>
              <a:spLocks noChangeArrowheads="1"/>
            </p:cNvSpPr>
            <p:nvPr/>
          </p:nvSpPr>
          <p:spPr bwMode="auto">
            <a:xfrm>
              <a:off x="2096" y="3408"/>
              <a:ext cx="2382" cy="16"/>
            </a:xfrm>
            <a:prstGeom prst="rect">
              <a:avLst/>
            </a:prstGeom>
            <a:solidFill>
              <a:srgbClr val="E8DCC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32" name="Rectangle 264"/>
            <p:cNvSpPr>
              <a:spLocks noChangeArrowheads="1"/>
            </p:cNvSpPr>
            <p:nvPr/>
          </p:nvSpPr>
          <p:spPr bwMode="auto">
            <a:xfrm>
              <a:off x="2096" y="3424"/>
              <a:ext cx="2382" cy="11"/>
            </a:xfrm>
            <a:prstGeom prst="rect">
              <a:avLst/>
            </a:prstGeom>
            <a:solidFill>
              <a:srgbClr val="EADED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33" name="Rectangle 265"/>
            <p:cNvSpPr>
              <a:spLocks noChangeArrowheads="1"/>
            </p:cNvSpPr>
            <p:nvPr/>
          </p:nvSpPr>
          <p:spPr bwMode="auto">
            <a:xfrm>
              <a:off x="2096" y="3435"/>
              <a:ext cx="2382" cy="12"/>
            </a:xfrm>
            <a:prstGeom prst="rect">
              <a:avLst/>
            </a:prstGeom>
            <a:solidFill>
              <a:srgbClr val="EADFD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34" name="Rectangle 266"/>
            <p:cNvSpPr>
              <a:spLocks noChangeArrowheads="1"/>
            </p:cNvSpPr>
            <p:nvPr/>
          </p:nvSpPr>
          <p:spPr bwMode="auto">
            <a:xfrm>
              <a:off x="2096" y="3447"/>
              <a:ext cx="2382" cy="10"/>
            </a:xfrm>
            <a:prstGeom prst="rect">
              <a:avLst/>
            </a:prstGeom>
            <a:solidFill>
              <a:srgbClr val="EBE0D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35" name="Rectangle 267"/>
            <p:cNvSpPr>
              <a:spLocks noChangeArrowheads="1"/>
            </p:cNvSpPr>
            <p:nvPr/>
          </p:nvSpPr>
          <p:spPr bwMode="auto">
            <a:xfrm>
              <a:off x="2096" y="3457"/>
              <a:ext cx="2382" cy="12"/>
            </a:xfrm>
            <a:prstGeom prst="rect">
              <a:avLst/>
            </a:prstGeom>
            <a:solidFill>
              <a:srgbClr val="ECE1D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36" name="Rectangle 268"/>
            <p:cNvSpPr>
              <a:spLocks noChangeArrowheads="1"/>
            </p:cNvSpPr>
            <p:nvPr/>
          </p:nvSpPr>
          <p:spPr bwMode="auto">
            <a:xfrm>
              <a:off x="2096" y="3469"/>
              <a:ext cx="2382" cy="10"/>
            </a:xfrm>
            <a:prstGeom prst="rect">
              <a:avLst/>
            </a:prstGeom>
            <a:solidFill>
              <a:srgbClr val="EDE3D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37" name="Rectangle 269"/>
            <p:cNvSpPr>
              <a:spLocks noChangeArrowheads="1"/>
            </p:cNvSpPr>
            <p:nvPr/>
          </p:nvSpPr>
          <p:spPr bwMode="auto">
            <a:xfrm>
              <a:off x="2096" y="3479"/>
              <a:ext cx="2382" cy="17"/>
            </a:xfrm>
            <a:prstGeom prst="rect">
              <a:avLst/>
            </a:prstGeom>
            <a:solidFill>
              <a:srgbClr val="EDE4D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38" name="Rectangle 270"/>
            <p:cNvSpPr>
              <a:spLocks noChangeArrowheads="1"/>
            </p:cNvSpPr>
            <p:nvPr/>
          </p:nvSpPr>
          <p:spPr bwMode="auto">
            <a:xfrm>
              <a:off x="2096" y="3496"/>
              <a:ext cx="2382" cy="11"/>
            </a:xfrm>
            <a:prstGeom prst="rect">
              <a:avLst/>
            </a:prstGeom>
            <a:solidFill>
              <a:srgbClr val="EEE5D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39" name="Rectangle 271"/>
            <p:cNvSpPr>
              <a:spLocks noChangeArrowheads="1"/>
            </p:cNvSpPr>
            <p:nvPr/>
          </p:nvSpPr>
          <p:spPr bwMode="auto">
            <a:xfrm>
              <a:off x="2096" y="3507"/>
              <a:ext cx="2382" cy="11"/>
            </a:xfrm>
            <a:prstGeom prst="rect">
              <a:avLst/>
            </a:prstGeom>
            <a:solidFill>
              <a:srgbClr val="EFE6D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40" name="Rectangle 272"/>
            <p:cNvSpPr>
              <a:spLocks noChangeArrowheads="1"/>
            </p:cNvSpPr>
            <p:nvPr/>
          </p:nvSpPr>
          <p:spPr bwMode="auto">
            <a:xfrm>
              <a:off x="2096" y="3518"/>
              <a:ext cx="2382" cy="11"/>
            </a:xfrm>
            <a:prstGeom prst="rect">
              <a:avLst/>
            </a:prstGeom>
            <a:solidFill>
              <a:srgbClr val="F0E8D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41" name="Rectangle 273"/>
            <p:cNvSpPr>
              <a:spLocks noChangeArrowheads="1"/>
            </p:cNvSpPr>
            <p:nvPr/>
          </p:nvSpPr>
          <p:spPr bwMode="auto">
            <a:xfrm>
              <a:off x="2096" y="3529"/>
              <a:ext cx="2382" cy="17"/>
            </a:xfrm>
            <a:prstGeom prst="rect">
              <a:avLst/>
            </a:prstGeom>
            <a:solidFill>
              <a:srgbClr val="F0E9E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42" name="Rectangle 274"/>
            <p:cNvSpPr>
              <a:spLocks noChangeArrowheads="1"/>
            </p:cNvSpPr>
            <p:nvPr/>
          </p:nvSpPr>
          <p:spPr bwMode="auto">
            <a:xfrm>
              <a:off x="2096" y="3546"/>
              <a:ext cx="2382" cy="16"/>
            </a:xfrm>
            <a:prstGeom prst="rect">
              <a:avLst/>
            </a:prstGeom>
            <a:solidFill>
              <a:srgbClr val="F1EAE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43" name="Rectangle 275"/>
            <p:cNvSpPr>
              <a:spLocks noChangeArrowheads="1"/>
            </p:cNvSpPr>
            <p:nvPr/>
          </p:nvSpPr>
          <p:spPr bwMode="auto">
            <a:xfrm>
              <a:off x="2096" y="3562"/>
              <a:ext cx="2382" cy="17"/>
            </a:xfrm>
            <a:prstGeom prst="rect">
              <a:avLst/>
            </a:prstGeom>
            <a:solidFill>
              <a:srgbClr val="F2EBE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44" name="Rectangle 276"/>
            <p:cNvSpPr>
              <a:spLocks noChangeArrowheads="1"/>
            </p:cNvSpPr>
            <p:nvPr/>
          </p:nvSpPr>
          <p:spPr bwMode="auto">
            <a:xfrm>
              <a:off x="2096" y="3579"/>
              <a:ext cx="2382" cy="16"/>
            </a:xfrm>
            <a:prstGeom prst="rect">
              <a:avLst/>
            </a:prstGeom>
            <a:solidFill>
              <a:srgbClr val="F3EDE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45" name="Rectangle 277"/>
            <p:cNvSpPr>
              <a:spLocks noChangeArrowheads="1"/>
            </p:cNvSpPr>
            <p:nvPr/>
          </p:nvSpPr>
          <p:spPr bwMode="auto">
            <a:xfrm>
              <a:off x="2096" y="3595"/>
              <a:ext cx="2382" cy="17"/>
            </a:xfrm>
            <a:prstGeom prst="rect">
              <a:avLst/>
            </a:prstGeom>
            <a:solidFill>
              <a:srgbClr val="F4EEE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46" name="Rectangle 278"/>
            <p:cNvSpPr>
              <a:spLocks noChangeArrowheads="1"/>
            </p:cNvSpPr>
            <p:nvPr/>
          </p:nvSpPr>
          <p:spPr bwMode="auto">
            <a:xfrm>
              <a:off x="2096" y="3612"/>
              <a:ext cx="2382" cy="16"/>
            </a:xfrm>
            <a:prstGeom prst="rect">
              <a:avLst/>
            </a:prstGeom>
            <a:solidFill>
              <a:srgbClr val="F5EFE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47" name="Rectangle 279"/>
            <p:cNvSpPr>
              <a:spLocks noChangeArrowheads="1"/>
            </p:cNvSpPr>
            <p:nvPr/>
          </p:nvSpPr>
          <p:spPr bwMode="auto">
            <a:xfrm>
              <a:off x="2096" y="3628"/>
              <a:ext cx="2382" cy="17"/>
            </a:xfrm>
            <a:prstGeom prst="rect">
              <a:avLst/>
            </a:prstGeom>
            <a:solidFill>
              <a:srgbClr val="F6F1E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48" name="Rectangle 280"/>
            <p:cNvSpPr>
              <a:spLocks noChangeArrowheads="1"/>
            </p:cNvSpPr>
            <p:nvPr/>
          </p:nvSpPr>
          <p:spPr bwMode="auto">
            <a:xfrm>
              <a:off x="2096" y="3645"/>
              <a:ext cx="2382" cy="22"/>
            </a:xfrm>
            <a:prstGeom prst="rect">
              <a:avLst/>
            </a:prstGeom>
            <a:solidFill>
              <a:srgbClr val="F6F2E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49" name="Rectangle 281"/>
            <p:cNvSpPr>
              <a:spLocks noChangeArrowheads="1"/>
            </p:cNvSpPr>
            <p:nvPr/>
          </p:nvSpPr>
          <p:spPr bwMode="auto">
            <a:xfrm>
              <a:off x="2096" y="3667"/>
              <a:ext cx="2382" cy="22"/>
            </a:xfrm>
            <a:prstGeom prst="rect">
              <a:avLst/>
            </a:prstGeom>
            <a:solidFill>
              <a:srgbClr val="F7F3E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50" name="Rectangle 282"/>
            <p:cNvSpPr>
              <a:spLocks noChangeArrowheads="1"/>
            </p:cNvSpPr>
            <p:nvPr/>
          </p:nvSpPr>
          <p:spPr bwMode="auto">
            <a:xfrm>
              <a:off x="2096" y="3689"/>
              <a:ext cx="2382" cy="27"/>
            </a:xfrm>
            <a:prstGeom prst="rect">
              <a:avLst/>
            </a:prstGeom>
            <a:solidFill>
              <a:srgbClr val="F8F5F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51" name="Rectangle 283"/>
            <p:cNvSpPr>
              <a:spLocks noChangeArrowheads="1"/>
            </p:cNvSpPr>
            <p:nvPr/>
          </p:nvSpPr>
          <p:spPr bwMode="auto">
            <a:xfrm>
              <a:off x="2096" y="3716"/>
              <a:ext cx="2382" cy="28"/>
            </a:xfrm>
            <a:prstGeom prst="rect">
              <a:avLst/>
            </a:prstGeom>
            <a:solidFill>
              <a:srgbClr val="F9F6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52" name="Rectangle 284"/>
            <p:cNvSpPr>
              <a:spLocks noChangeArrowheads="1"/>
            </p:cNvSpPr>
            <p:nvPr/>
          </p:nvSpPr>
          <p:spPr bwMode="auto">
            <a:xfrm>
              <a:off x="2096" y="3744"/>
              <a:ext cx="2382" cy="33"/>
            </a:xfrm>
            <a:prstGeom prst="rect">
              <a:avLst/>
            </a:prstGeom>
            <a:solidFill>
              <a:srgbClr val="FAF8F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53" name="Rectangle 285"/>
            <p:cNvSpPr>
              <a:spLocks noChangeArrowheads="1"/>
            </p:cNvSpPr>
            <p:nvPr/>
          </p:nvSpPr>
          <p:spPr bwMode="auto">
            <a:xfrm>
              <a:off x="2096" y="3777"/>
              <a:ext cx="2382" cy="33"/>
            </a:xfrm>
            <a:prstGeom prst="rect">
              <a:avLst/>
            </a:prstGeom>
            <a:solidFill>
              <a:srgbClr val="FBF9F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54" name="Rectangle 286"/>
            <p:cNvSpPr>
              <a:spLocks noChangeArrowheads="1"/>
            </p:cNvSpPr>
            <p:nvPr/>
          </p:nvSpPr>
          <p:spPr bwMode="auto">
            <a:xfrm>
              <a:off x="2096" y="3810"/>
              <a:ext cx="2382" cy="38"/>
            </a:xfrm>
            <a:prstGeom prst="rect">
              <a:avLst/>
            </a:prstGeom>
            <a:solidFill>
              <a:srgbClr val="FCFA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55" name="Rectangle 287"/>
            <p:cNvSpPr>
              <a:spLocks noChangeArrowheads="1"/>
            </p:cNvSpPr>
            <p:nvPr/>
          </p:nvSpPr>
          <p:spPr bwMode="auto">
            <a:xfrm>
              <a:off x="2096" y="3848"/>
              <a:ext cx="2382" cy="33"/>
            </a:xfrm>
            <a:prstGeom prst="rect">
              <a:avLst/>
            </a:prstGeom>
            <a:solidFill>
              <a:srgbClr val="FDFC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56" name="Rectangle 288"/>
            <p:cNvSpPr>
              <a:spLocks noChangeArrowheads="1"/>
            </p:cNvSpPr>
            <p:nvPr/>
          </p:nvSpPr>
          <p:spPr bwMode="auto">
            <a:xfrm>
              <a:off x="2096" y="3881"/>
              <a:ext cx="2382" cy="44"/>
            </a:xfrm>
            <a:prstGeom prst="rect">
              <a:avLst/>
            </a:prstGeom>
            <a:solidFill>
              <a:srgbClr val="FDFCF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57" name="Rectangle 289"/>
            <p:cNvSpPr>
              <a:spLocks noChangeArrowheads="1"/>
            </p:cNvSpPr>
            <p:nvPr/>
          </p:nvSpPr>
          <p:spPr bwMode="auto">
            <a:xfrm>
              <a:off x="2096" y="3925"/>
              <a:ext cx="2382" cy="61"/>
            </a:xfrm>
            <a:prstGeom prst="rect">
              <a:avLst/>
            </a:prstGeom>
            <a:solidFill>
              <a:srgbClr val="FEFEF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58" name="Rectangle 290"/>
            <p:cNvSpPr>
              <a:spLocks noChangeArrowheads="1"/>
            </p:cNvSpPr>
            <p:nvPr/>
          </p:nvSpPr>
          <p:spPr bwMode="auto">
            <a:xfrm>
              <a:off x="2096" y="3986"/>
              <a:ext cx="2382" cy="2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59" name="Rectangle 291"/>
            <p:cNvSpPr>
              <a:spLocks noChangeArrowheads="1"/>
            </p:cNvSpPr>
            <p:nvPr/>
          </p:nvSpPr>
          <p:spPr bwMode="auto">
            <a:xfrm>
              <a:off x="2096" y="2602"/>
              <a:ext cx="2383" cy="1409"/>
            </a:xfrm>
            <a:prstGeom prst="rect">
              <a:avLst/>
            </a:prstGeom>
            <a:noFill/>
            <a:ln w="7938" cap="rnd">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60" name="Rectangle 292"/>
            <p:cNvSpPr>
              <a:spLocks noChangeArrowheads="1"/>
            </p:cNvSpPr>
            <p:nvPr/>
          </p:nvSpPr>
          <p:spPr bwMode="auto">
            <a:xfrm>
              <a:off x="2182" y="2796"/>
              <a:ext cx="108"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Times New Roman" panose="02020603050405020304" pitchFamily="18" charset="0"/>
                </a:rPr>
                <a:t>1.</a:t>
              </a:r>
              <a:endParaRPr lang="en-US" altLang="zh-CN" sz="2000" dirty="0">
                <a:latin typeface="Verdana" panose="020B0604030504040204" pitchFamily="34" charset="0"/>
              </a:endParaRPr>
            </a:p>
          </p:txBody>
        </p:sp>
        <p:sp>
          <p:nvSpPr>
            <p:cNvPr id="161" name="Rectangle 293"/>
            <p:cNvSpPr>
              <a:spLocks noChangeArrowheads="1"/>
            </p:cNvSpPr>
            <p:nvPr/>
          </p:nvSpPr>
          <p:spPr bwMode="auto">
            <a:xfrm>
              <a:off x="2301" y="2802"/>
              <a:ext cx="861"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000000"/>
                  </a:solidFill>
                  <a:latin typeface="宋体" panose="02010600030101010101" pitchFamily="2" charset="-122"/>
                  <a:ea typeface="楷体_GB2312" pitchFamily="49" charset="-122"/>
                </a:rPr>
                <a:t>市场渗透战略</a:t>
              </a:r>
              <a:endParaRPr lang="zh-CN" altLang="en-US" sz="2000" dirty="0">
                <a:latin typeface="Verdana" panose="020B0604030504040204" pitchFamily="34" charset="0"/>
                <a:ea typeface="楷体_GB2312" pitchFamily="49" charset="-122"/>
              </a:endParaRPr>
            </a:p>
          </p:txBody>
        </p:sp>
        <p:sp>
          <p:nvSpPr>
            <p:cNvPr id="162" name="Rectangle 294"/>
            <p:cNvSpPr>
              <a:spLocks noChangeArrowheads="1"/>
            </p:cNvSpPr>
            <p:nvPr/>
          </p:nvSpPr>
          <p:spPr bwMode="auto">
            <a:xfrm>
              <a:off x="3381" y="2796"/>
              <a:ext cx="143"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Times New Roman" panose="02020603050405020304" pitchFamily="18" charset="0"/>
                </a:rPr>
                <a:t>3. </a:t>
              </a:r>
              <a:endParaRPr lang="en-US" altLang="zh-CN" sz="2000" dirty="0">
                <a:latin typeface="Verdana" panose="020B0604030504040204" pitchFamily="34" charset="0"/>
              </a:endParaRPr>
            </a:p>
          </p:txBody>
        </p:sp>
        <p:sp>
          <p:nvSpPr>
            <p:cNvPr id="163" name="Rectangle 295"/>
            <p:cNvSpPr>
              <a:spLocks noChangeArrowheads="1"/>
            </p:cNvSpPr>
            <p:nvPr/>
          </p:nvSpPr>
          <p:spPr bwMode="auto">
            <a:xfrm>
              <a:off x="3530" y="2802"/>
              <a:ext cx="861"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000000"/>
                  </a:solidFill>
                  <a:latin typeface="宋体" panose="02010600030101010101" pitchFamily="2" charset="-122"/>
                  <a:ea typeface="楷体_GB2312" pitchFamily="49" charset="-122"/>
                </a:rPr>
                <a:t>产品开发战略</a:t>
              </a:r>
              <a:endParaRPr lang="zh-CN" altLang="en-US" sz="2000" dirty="0">
                <a:latin typeface="Verdana" panose="020B0604030504040204" pitchFamily="34" charset="0"/>
                <a:ea typeface="楷体_GB2312" pitchFamily="49" charset="-122"/>
              </a:endParaRPr>
            </a:p>
          </p:txBody>
        </p:sp>
        <p:sp>
          <p:nvSpPr>
            <p:cNvPr id="164" name="Rectangle 296"/>
            <p:cNvSpPr>
              <a:spLocks noChangeArrowheads="1"/>
            </p:cNvSpPr>
            <p:nvPr/>
          </p:nvSpPr>
          <p:spPr bwMode="auto">
            <a:xfrm>
              <a:off x="2182" y="3487"/>
              <a:ext cx="108"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en-US" altLang="zh-CN" sz="2000" dirty="0">
                  <a:solidFill>
                    <a:srgbClr val="000000"/>
                  </a:solidFill>
                  <a:latin typeface="Times New Roman" panose="02020603050405020304" pitchFamily="18" charset="0"/>
                </a:rPr>
                <a:t>2.</a:t>
              </a:r>
              <a:endParaRPr lang="en-US" altLang="zh-CN" sz="2000" dirty="0">
                <a:latin typeface="Verdana" panose="020B0604030504040204" pitchFamily="34" charset="0"/>
              </a:endParaRPr>
            </a:p>
          </p:txBody>
        </p:sp>
        <p:sp>
          <p:nvSpPr>
            <p:cNvPr id="165" name="Rectangle 297"/>
            <p:cNvSpPr>
              <a:spLocks noChangeArrowheads="1"/>
            </p:cNvSpPr>
            <p:nvPr/>
          </p:nvSpPr>
          <p:spPr bwMode="auto">
            <a:xfrm>
              <a:off x="2301" y="3493"/>
              <a:ext cx="861"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000000"/>
                  </a:solidFill>
                  <a:latin typeface="宋体" panose="02010600030101010101" pitchFamily="2" charset="-122"/>
                  <a:ea typeface="楷体_GB2312" pitchFamily="49" charset="-122"/>
                </a:rPr>
                <a:t>市场开发战略</a:t>
              </a:r>
              <a:endParaRPr lang="zh-CN" altLang="en-US" sz="2000" dirty="0">
                <a:latin typeface="Verdana" panose="020B0604030504040204" pitchFamily="34" charset="0"/>
                <a:ea typeface="楷体_GB2312" pitchFamily="49" charset="-122"/>
              </a:endParaRPr>
            </a:p>
          </p:txBody>
        </p:sp>
        <p:sp>
          <p:nvSpPr>
            <p:cNvPr id="166" name="Rectangle 298"/>
            <p:cNvSpPr>
              <a:spLocks noChangeArrowheads="1"/>
            </p:cNvSpPr>
            <p:nvPr/>
          </p:nvSpPr>
          <p:spPr bwMode="auto">
            <a:xfrm>
              <a:off x="3381" y="3493"/>
              <a:ext cx="100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000000"/>
                  </a:solidFill>
                  <a:latin typeface="宋体" panose="02010600030101010101" pitchFamily="2" charset="-122"/>
                  <a:ea typeface="楷体_GB2312" pitchFamily="49" charset="-122"/>
                </a:rPr>
                <a:t>（多样化战略）</a:t>
              </a:r>
              <a:endParaRPr lang="zh-CN" altLang="en-US" sz="2000" dirty="0">
                <a:latin typeface="Verdana" panose="020B0604030504040204" pitchFamily="34" charset="0"/>
                <a:ea typeface="楷体_GB2312" pitchFamily="49" charset="-122"/>
              </a:endParaRPr>
            </a:p>
          </p:txBody>
        </p:sp>
        <p:sp>
          <p:nvSpPr>
            <p:cNvPr id="167" name="Line 299"/>
            <p:cNvSpPr>
              <a:spLocks noChangeShapeType="1"/>
            </p:cNvSpPr>
            <p:nvPr/>
          </p:nvSpPr>
          <p:spPr bwMode="auto">
            <a:xfrm>
              <a:off x="3287" y="2602"/>
              <a:ext cx="1" cy="1409"/>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8" name="Line 300"/>
            <p:cNvSpPr>
              <a:spLocks noChangeShapeType="1"/>
            </p:cNvSpPr>
            <p:nvPr/>
          </p:nvSpPr>
          <p:spPr bwMode="auto">
            <a:xfrm>
              <a:off x="2096" y="3324"/>
              <a:ext cx="2383" cy="1"/>
            </a:xfrm>
            <a:prstGeom prst="line">
              <a:avLst/>
            </a:prstGeom>
            <a:noFill/>
            <a:ln w="7938"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9" name="Rectangle 301"/>
            <p:cNvSpPr>
              <a:spLocks noChangeArrowheads="1"/>
            </p:cNvSpPr>
            <p:nvPr/>
          </p:nvSpPr>
          <p:spPr bwMode="auto">
            <a:xfrm>
              <a:off x="2282" y="2204"/>
              <a:ext cx="670" cy="253"/>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70" name="Rectangle 302"/>
            <p:cNvSpPr>
              <a:spLocks noChangeArrowheads="1"/>
            </p:cNvSpPr>
            <p:nvPr/>
          </p:nvSpPr>
          <p:spPr bwMode="auto">
            <a:xfrm>
              <a:off x="2318" y="2270"/>
              <a:ext cx="577"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宋体" panose="02010600030101010101" pitchFamily="2" charset="-122"/>
                  <a:ea typeface="楷体_GB2312" pitchFamily="49" charset="-122"/>
                </a:rPr>
                <a:t>现有产品</a:t>
              </a:r>
              <a:endParaRPr lang="zh-CN" altLang="en-US" sz="2000" dirty="0">
                <a:latin typeface="Verdana" panose="020B0604030504040204" pitchFamily="34" charset="0"/>
                <a:ea typeface="楷体_GB2312" pitchFamily="49" charset="-122"/>
              </a:endParaRPr>
            </a:p>
          </p:txBody>
        </p:sp>
        <p:sp>
          <p:nvSpPr>
            <p:cNvPr id="171" name="Rectangle 303"/>
            <p:cNvSpPr>
              <a:spLocks noChangeArrowheads="1"/>
            </p:cNvSpPr>
            <p:nvPr/>
          </p:nvSpPr>
          <p:spPr bwMode="auto">
            <a:xfrm>
              <a:off x="3585" y="2240"/>
              <a:ext cx="670" cy="217"/>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72" name="Rectangle 304"/>
            <p:cNvSpPr>
              <a:spLocks noChangeArrowheads="1"/>
            </p:cNvSpPr>
            <p:nvPr/>
          </p:nvSpPr>
          <p:spPr bwMode="auto">
            <a:xfrm>
              <a:off x="3696" y="2287"/>
              <a:ext cx="433"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宋体" panose="02010600030101010101" pitchFamily="2" charset="-122"/>
                  <a:ea typeface="楷体_GB2312" pitchFamily="49" charset="-122"/>
                </a:rPr>
                <a:t>新产品</a:t>
              </a:r>
              <a:endParaRPr lang="zh-CN" altLang="en-US" sz="2000" dirty="0">
                <a:latin typeface="Verdana" panose="020B0604030504040204" pitchFamily="34" charset="0"/>
                <a:ea typeface="楷体_GB2312" pitchFamily="49" charset="-122"/>
              </a:endParaRPr>
            </a:p>
          </p:txBody>
        </p:sp>
        <p:sp>
          <p:nvSpPr>
            <p:cNvPr id="173" name="Rectangle 305"/>
            <p:cNvSpPr>
              <a:spLocks noChangeArrowheads="1"/>
            </p:cNvSpPr>
            <p:nvPr/>
          </p:nvSpPr>
          <p:spPr bwMode="auto">
            <a:xfrm>
              <a:off x="1352" y="2638"/>
              <a:ext cx="670" cy="28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74" name="Rectangle 306"/>
            <p:cNvSpPr>
              <a:spLocks noChangeArrowheads="1"/>
            </p:cNvSpPr>
            <p:nvPr/>
          </p:nvSpPr>
          <p:spPr bwMode="auto">
            <a:xfrm>
              <a:off x="1388" y="2722"/>
              <a:ext cx="577"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宋体" panose="02010600030101010101" pitchFamily="2" charset="-122"/>
                  <a:ea typeface="楷体_GB2312" pitchFamily="49" charset="-122"/>
                </a:rPr>
                <a:t>现有市场</a:t>
              </a:r>
              <a:endParaRPr lang="zh-CN" altLang="en-US" sz="2000" dirty="0">
                <a:latin typeface="Verdana" panose="020B0604030504040204" pitchFamily="34" charset="0"/>
                <a:ea typeface="楷体_GB2312" pitchFamily="49" charset="-122"/>
              </a:endParaRPr>
            </a:p>
          </p:txBody>
        </p:sp>
        <p:sp>
          <p:nvSpPr>
            <p:cNvPr id="175" name="Rectangle 307"/>
            <p:cNvSpPr>
              <a:spLocks noChangeArrowheads="1"/>
            </p:cNvSpPr>
            <p:nvPr/>
          </p:nvSpPr>
          <p:spPr bwMode="auto">
            <a:xfrm>
              <a:off x="1389" y="3360"/>
              <a:ext cx="670" cy="289"/>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p>
          </p:txBody>
        </p:sp>
        <p:sp>
          <p:nvSpPr>
            <p:cNvPr id="176" name="Rectangle 308"/>
            <p:cNvSpPr>
              <a:spLocks noChangeArrowheads="1"/>
            </p:cNvSpPr>
            <p:nvPr/>
          </p:nvSpPr>
          <p:spPr bwMode="auto">
            <a:xfrm>
              <a:off x="1500" y="3445"/>
              <a:ext cx="433"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000000"/>
                  </a:solidFill>
                  <a:latin typeface="宋体" panose="02010600030101010101" pitchFamily="2" charset="-122"/>
                  <a:ea typeface="楷体_GB2312" pitchFamily="49" charset="-122"/>
                </a:rPr>
                <a:t>新市场</a:t>
              </a:r>
              <a:endParaRPr lang="zh-CN" altLang="en-US" sz="2000" dirty="0">
                <a:latin typeface="Verdana" panose="020B0604030504040204" pitchFamily="34" charset="0"/>
                <a:ea typeface="楷体_GB2312" pitchFamily="49" charset="-122"/>
              </a:endParaRPr>
            </a:p>
          </p:txBody>
        </p:sp>
      </p:grpSp>
      <p:sp>
        <p:nvSpPr>
          <p:cNvPr id="5" name="矩形 4"/>
          <p:cNvSpPr/>
          <p:nvPr/>
        </p:nvSpPr>
        <p:spPr>
          <a:xfrm>
            <a:off x="2321412" y="5677235"/>
            <a:ext cx="3358612" cy="400110"/>
          </a:xfrm>
          <a:prstGeom prst="rect">
            <a:avLst/>
          </a:prstGeom>
        </p:spPr>
        <p:txBody>
          <a:bodyPr wrap="none">
            <a:spAutoFit/>
          </a:bodyPr>
          <a:lstStyle/>
          <a:p>
            <a:pPr algn="ctr"/>
            <a:r>
              <a:rPr lang="zh-CN" altLang="en-US" sz="2000" dirty="0">
                <a:latin typeface="微软雅黑" panose="020B0503020204020204" pitchFamily="34" charset="-122"/>
                <a:ea typeface="微软雅黑" panose="020B0503020204020204" pitchFamily="34" charset="-122"/>
              </a:rPr>
              <a:t>安索夫 产品</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市场扩展方格</a:t>
            </a:r>
          </a:p>
        </p:txBody>
      </p:sp>
    </p:spTree>
    <p:extLst>
      <p:ext uri="{BB962C8B-B14F-4D97-AF65-F5344CB8AC3E}">
        <p14:creationId xmlns:p14="http://schemas.microsoft.com/office/powerpoint/2010/main" val="32626946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latin typeface="+mn-ea"/>
              </a:rPr>
              <a:t>（</a:t>
            </a:r>
            <a:r>
              <a:rPr lang="en-US" altLang="zh-CN" sz="2400" dirty="0">
                <a:latin typeface="+mn-ea"/>
              </a:rPr>
              <a:t>2</a:t>
            </a:r>
            <a:r>
              <a:rPr lang="zh-CN" altLang="en-US" sz="2400" dirty="0">
                <a:latin typeface="+mn-ea"/>
              </a:rPr>
              <a:t>）一体化成长战略</a:t>
            </a:r>
            <a:endParaRPr lang="en-US" altLang="zh-CN" sz="2400" dirty="0">
              <a:latin typeface="+mn-ea"/>
            </a:endParaRPr>
          </a:p>
          <a:p>
            <a:pPr lvl="1">
              <a:buFont typeface="Wingdings" panose="05000000000000000000" pitchFamily="2" charset="2"/>
              <a:buNone/>
            </a:pPr>
            <a:r>
              <a:rPr lang="zh-CN" altLang="en-US" sz="2400" dirty="0">
                <a:latin typeface="+mn-ea"/>
                <a:ea typeface="+mn-ea"/>
              </a:rPr>
              <a:t>（</a:t>
            </a:r>
            <a:r>
              <a:rPr lang="en-US" altLang="zh-CN" sz="2400" dirty="0">
                <a:latin typeface="+mn-ea"/>
                <a:ea typeface="+mn-ea"/>
              </a:rPr>
              <a:t>1</a:t>
            </a:r>
            <a:r>
              <a:rPr lang="zh-CN" altLang="en-US" sz="2400" dirty="0">
                <a:latin typeface="+mn-ea"/>
                <a:ea typeface="+mn-ea"/>
              </a:rPr>
              <a:t>）后向一体化</a:t>
            </a:r>
          </a:p>
          <a:p>
            <a:pPr lvl="1">
              <a:buFont typeface="Wingdings" panose="05000000000000000000" pitchFamily="2" charset="2"/>
              <a:buNone/>
            </a:pPr>
            <a:r>
              <a:rPr lang="zh-CN" altLang="en-US" sz="2400" dirty="0">
                <a:latin typeface="+mn-ea"/>
                <a:ea typeface="+mn-ea"/>
              </a:rPr>
              <a:t>（</a:t>
            </a:r>
            <a:r>
              <a:rPr lang="en-US" altLang="zh-CN" sz="2400" dirty="0">
                <a:latin typeface="+mn-ea"/>
                <a:ea typeface="+mn-ea"/>
              </a:rPr>
              <a:t>2</a:t>
            </a:r>
            <a:r>
              <a:rPr lang="zh-CN" altLang="en-US" sz="2400" dirty="0">
                <a:latin typeface="+mn-ea"/>
                <a:ea typeface="+mn-ea"/>
              </a:rPr>
              <a:t>）前向一体化</a:t>
            </a:r>
          </a:p>
          <a:p>
            <a:pPr lvl="1">
              <a:buFont typeface="Wingdings" panose="05000000000000000000" pitchFamily="2" charset="2"/>
              <a:buNone/>
            </a:pPr>
            <a:r>
              <a:rPr lang="zh-CN" altLang="en-US" sz="2400" dirty="0">
                <a:latin typeface="+mn-ea"/>
                <a:ea typeface="+mn-ea"/>
              </a:rPr>
              <a:t>（</a:t>
            </a:r>
            <a:r>
              <a:rPr lang="en-US" altLang="zh-CN" sz="2400" dirty="0">
                <a:latin typeface="+mn-ea"/>
                <a:ea typeface="+mn-ea"/>
              </a:rPr>
              <a:t>3</a:t>
            </a:r>
            <a:r>
              <a:rPr lang="zh-CN" altLang="en-US" sz="2400" dirty="0">
                <a:latin typeface="+mn-ea"/>
                <a:ea typeface="+mn-ea"/>
              </a:rPr>
              <a:t>）水平一体化</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18</a:t>
            </a:fld>
            <a:endParaRPr lang="en-GB" altLang="en-GB"/>
          </a:p>
        </p:txBody>
      </p:sp>
      <p:grpSp>
        <p:nvGrpSpPr>
          <p:cNvPr id="312" name="组合 311"/>
          <p:cNvGrpSpPr/>
          <p:nvPr/>
        </p:nvGrpSpPr>
        <p:grpSpPr>
          <a:xfrm>
            <a:off x="1043608" y="3356991"/>
            <a:ext cx="7200800" cy="2959673"/>
            <a:chOff x="619125" y="3722688"/>
            <a:chExt cx="8207375" cy="3095625"/>
          </a:xfrm>
        </p:grpSpPr>
        <p:grpSp>
          <p:nvGrpSpPr>
            <p:cNvPr id="313" name="Group 2"/>
            <p:cNvGrpSpPr>
              <a:grpSpLocks/>
            </p:cNvGrpSpPr>
            <p:nvPr/>
          </p:nvGrpSpPr>
          <p:grpSpPr bwMode="auto">
            <a:xfrm>
              <a:off x="4146550" y="4010025"/>
              <a:ext cx="1225550" cy="576263"/>
              <a:chOff x="2381" y="1933"/>
              <a:chExt cx="1814" cy="499"/>
            </a:xfrm>
          </p:grpSpPr>
          <p:sp>
            <p:nvSpPr>
              <p:cNvPr id="341" name="Line 3"/>
              <p:cNvSpPr>
                <a:spLocks noChangeShapeType="1"/>
              </p:cNvSpPr>
              <p:nvPr/>
            </p:nvSpPr>
            <p:spPr bwMode="auto">
              <a:xfrm>
                <a:off x="2381" y="1933"/>
                <a:ext cx="1814" cy="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2" name="Line 4"/>
              <p:cNvSpPr>
                <a:spLocks noChangeShapeType="1"/>
              </p:cNvSpPr>
              <p:nvPr/>
            </p:nvSpPr>
            <p:spPr bwMode="auto">
              <a:xfrm>
                <a:off x="2381" y="1933"/>
                <a:ext cx="0" cy="227"/>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3" name="Line 5"/>
              <p:cNvSpPr>
                <a:spLocks noChangeShapeType="1"/>
              </p:cNvSpPr>
              <p:nvPr/>
            </p:nvSpPr>
            <p:spPr bwMode="auto">
              <a:xfrm>
                <a:off x="4195" y="1933"/>
                <a:ext cx="0" cy="499"/>
              </a:xfrm>
              <a:prstGeom prst="line">
                <a:avLst/>
              </a:prstGeom>
              <a:noFill/>
              <a:ln w="28575">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314" name="Group 7"/>
            <p:cNvGrpSpPr>
              <a:grpSpLocks/>
            </p:cNvGrpSpPr>
            <p:nvPr/>
          </p:nvGrpSpPr>
          <p:grpSpPr bwMode="auto">
            <a:xfrm>
              <a:off x="3643313" y="4298950"/>
              <a:ext cx="647700" cy="2376488"/>
              <a:chOff x="2199" y="2156"/>
              <a:chExt cx="408" cy="1592"/>
            </a:xfrm>
          </p:grpSpPr>
          <p:sp>
            <p:nvSpPr>
              <p:cNvPr id="338" name="Rectangle 8"/>
              <p:cNvSpPr>
                <a:spLocks noChangeArrowheads="1"/>
              </p:cNvSpPr>
              <p:nvPr/>
            </p:nvSpPr>
            <p:spPr bwMode="auto">
              <a:xfrm>
                <a:off x="2199" y="2160"/>
                <a:ext cx="408" cy="1452"/>
              </a:xfrm>
              <a:prstGeom prst="rect">
                <a:avLst/>
              </a:prstGeom>
              <a:gradFill rotWithShape="1">
                <a:gsLst>
                  <a:gs pos="0">
                    <a:schemeClr val="accent2"/>
                  </a:gs>
                  <a:gs pos="100000">
                    <a:schemeClr val="bg1"/>
                  </a:gs>
                </a:gsLst>
                <a:lin ang="5400000" scaled="1"/>
              </a:gra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2"/>
                </a:extrusionClr>
                <a:contourClr>
                  <a:schemeClr val="accent2"/>
                </a:contourClr>
              </a:sp3d>
            </p:spPr>
            <p:txBody>
              <a:bodyPr wrap="none" anchor="ctr">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latin typeface="Verdana" panose="020B0604030504040204" pitchFamily="34" charset="0"/>
                </a:endParaRPr>
              </a:p>
            </p:txBody>
          </p:sp>
          <p:sp>
            <p:nvSpPr>
              <p:cNvPr id="339" name="Text Box 9"/>
              <p:cNvSpPr txBox="1">
                <a:spLocks noChangeArrowheads="1"/>
              </p:cNvSpPr>
              <p:nvPr/>
            </p:nvSpPr>
            <p:spPr bwMode="auto">
              <a:xfrm>
                <a:off x="2245" y="2156"/>
                <a:ext cx="317"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en-US" altLang="zh-CN">
                    <a:latin typeface="Verdana" panose="020B0604030504040204" pitchFamily="34" charset="0"/>
                  </a:rPr>
                  <a:t>A</a:t>
                </a:r>
              </a:p>
            </p:txBody>
          </p:sp>
          <p:sp>
            <p:nvSpPr>
              <p:cNvPr id="340" name="Text Box 10"/>
              <p:cNvSpPr txBox="1">
                <a:spLocks noChangeArrowheads="1"/>
              </p:cNvSpPr>
              <p:nvPr/>
            </p:nvSpPr>
            <p:spPr bwMode="auto">
              <a:xfrm>
                <a:off x="2259" y="2341"/>
                <a:ext cx="289" cy="1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a:latin typeface="Verdana" panose="020B0604030504040204" pitchFamily="34" charset="0"/>
                  </a:rPr>
                  <a:t>公司（大制造商）</a:t>
                </a:r>
              </a:p>
            </p:txBody>
          </p:sp>
        </p:grpSp>
        <p:sp>
          <p:nvSpPr>
            <p:cNvPr id="315" name="Text Box 11"/>
            <p:cNvSpPr txBox="1">
              <a:spLocks noChangeArrowheads="1"/>
            </p:cNvSpPr>
            <p:nvPr/>
          </p:nvSpPr>
          <p:spPr bwMode="auto">
            <a:xfrm>
              <a:off x="4579938" y="4730750"/>
              <a:ext cx="1150937" cy="376238"/>
            </a:xfrm>
            <a:prstGeom prst="rect">
              <a:avLst/>
            </a:prstGeom>
            <a:gradFill rotWithShape="1">
              <a:gsLst>
                <a:gs pos="0">
                  <a:schemeClr val="hlink"/>
                </a:gs>
                <a:gs pos="100000">
                  <a:srgbClr val="E1DF85"/>
                </a:gs>
              </a:gsLst>
              <a:lin ang="0" scaled="1"/>
            </a:gradFill>
            <a:ln w="9525">
              <a:miter lim="800000"/>
              <a:headEnd/>
              <a:tailEnd/>
            </a:ln>
            <a:scene3d>
              <a:camera prst="legacyObliqueTopRight"/>
              <a:lightRig rig="legacyFlat3" dir="b"/>
            </a:scene3d>
            <a:sp3d extrusionH="430200" prstMaterial="legacyMatte">
              <a:bevelT w="13500" h="13500" prst="angle"/>
              <a:bevelB w="13500" h="13500" prst="angle"/>
              <a:extrusionClr>
                <a:schemeClr val="hlink"/>
              </a:extrusionClr>
              <a:contourClr>
                <a:schemeClr val="hlink"/>
              </a:contourClr>
            </a:sp3d>
          </p:spPr>
          <p:txBody>
            <a:bodyPr>
              <a:spAutoFit/>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a:latin typeface="Verdana" panose="020B0604030504040204" pitchFamily="34" charset="0"/>
                </a:rPr>
                <a:t>批发商</a:t>
              </a:r>
            </a:p>
          </p:txBody>
        </p:sp>
        <p:sp>
          <p:nvSpPr>
            <p:cNvPr id="316" name="Text Box 12"/>
            <p:cNvSpPr txBox="1">
              <a:spLocks noChangeArrowheads="1"/>
            </p:cNvSpPr>
            <p:nvPr/>
          </p:nvSpPr>
          <p:spPr bwMode="auto">
            <a:xfrm>
              <a:off x="6164263" y="4730750"/>
              <a:ext cx="1150937" cy="376238"/>
            </a:xfrm>
            <a:prstGeom prst="rect">
              <a:avLst/>
            </a:prstGeom>
            <a:gradFill rotWithShape="1">
              <a:gsLst>
                <a:gs pos="0">
                  <a:schemeClr val="hlink"/>
                </a:gs>
                <a:gs pos="100000">
                  <a:srgbClr val="E1DF85"/>
                </a:gs>
              </a:gsLst>
              <a:lin ang="0" scaled="1"/>
            </a:gradFill>
            <a:ln w="9525">
              <a:miter lim="800000"/>
              <a:headEnd/>
              <a:tailEnd/>
            </a:ln>
            <a:scene3d>
              <a:camera prst="legacyObliqueTopRight"/>
              <a:lightRig rig="legacyFlat3" dir="b"/>
            </a:scene3d>
            <a:sp3d extrusionH="430200" prstMaterial="legacyMatte">
              <a:bevelT w="13500" h="13500" prst="angle"/>
              <a:bevelB w="13500" h="13500" prst="angle"/>
              <a:extrusionClr>
                <a:schemeClr val="hlink"/>
              </a:extrusionClr>
              <a:contourClr>
                <a:schemeClr val="hlink"/>
              </a:contourClr>
            </a:sp3d>
          </p:spPr>
          <p:txBody>
            <a:bodyPr>
              <a:spAutoFit/>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a:latin typeface="Verdana" panose="020B0604030504040204" pitchFamily="34" charset="0"/>
                </a:rPr>
                <a:t>零售商</a:t>
              </a:r>
            </a:p>
          </p:txBody>
        </p:sp>
        <p:sp>
          <p:nvSpPr>
            <p:cNvPr id="317" name="Text Box 13"/>
            <p:cNvSpPr txBox="1">
              <a:spLocks noChangeArrowheads="1"/>
            </p:cNvSpPr>
            <p:nvPr/>
          </p:nvSpPr>
          <p:spPr bwMode="auto">
            <a:xfrm>
              <a:off x="7675563" y="4730750"/>
              <a:ext cx="1150937" cy="376238"/>
            </a:xfrm>
            <a:prstGeom prst="rect">
              <a:avLst/>
            </a:prstGeom>
            <a:gradFill rotWithShape="1">
              <a:gsLst>
                <a:gs pos="0">
                  <a:schemeClr val="hlink"/>
                </a:gs>
                <a:gs pos="100000">
                  <a:srgbClr val="E1DF85"/>
                </a:gs>
              </a:gsLst>
              <a:lin ang="0" scaled="1"/>
            </a:gradFill>
            <a:ln w="9525">
              <a:miter lim="800000"/>
              <a:headEnd/>
              <a:tailEnd/>
            </a:ln>
            <a:scene3d>
              <a:camera prst="legacyObliqueTopRight"/>
              <a:lightRig rig="legacyFlat3" dir="b"/>
            </a:scene3d>
            <a:sp3d extrusionH="430200" prstMaterial="legacyMatte">
              <a:bevelT w="13500" h="13500" prst="angle"/>
              <a:bevelB w="13500" h="13500" prst="angle"/>
              <a:extrusionClr>
                <a:schemeClr val="hlink"/>
              </a:extrusionClr>
              <a:contourClr>
                <a:schemeClr val="hlink"/>
              </a:contourClr>
            </a:sp3d>
          </p:spPr>
          <p:txBody>
            <a:bodyPr>
              <a:spAutoFit/>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a:latin typeface="Verdana" panose="020B0604030504040204" pitchFamily="34" charset="0"/>
                </a:rPr>
                <a:t>消费者</a:t>
              </a:r>
            </a:p>
          </p:txBody>
        </p:sp>
        <p:sp>
          <p:nvSpPr>
            <p:cNvPr id="318" name="Text Box 14"/>
            <p:cNvSpPr txBox="1">
              <a:spLocks noChangeArrowheads="1"/>
            </p:cNvSpPr>
            <p:nvPr/>
          </p:nvSpPr>
          <p:spPr bwMode="auto">
            <a:xfrm>
              <a:off x="1266825" y="5810250"/>
              <a:ext cx="1944688" cy="376238"/>
            </a:xfrm>
            <a:prstGeom prst="rect">
              <a:avLst/>
            </a:prstGeom>
            <a:gradFill rotWithShape="1">
              <a:gsLst>
                <a:gs pos="0">
                  <a:schemeClr val="hlink"/>
                </a:gs>
                <a:gs pos="100000">
                  <a:srgbClr val="E1DF85"/>
                </a:gs>
              </a:gsLst>
              <a:lin ang="0" scaled="1"/>
            </a:gradFill>
            <a:ln w="9525">
              <a:miter lim="800000"/>
              <a:headEnd/>
              <a:tailEnd/>
            </a:ln>
            <a:scene3d>
              <a:camera prst="legacyObliqueTopRight"/>
              <a:lightRig rig="legacyFlat3" dir="b"/>
            </a:scene3d>
            <a:sp3d extrusionH="430200" prstMaterial="legacyMatte">
              <a:bevelT w="13500" h="13500" prst="angle"/>
              <a:bevelB w="13500" h="13500" prst="angle"/>
              <a:extrusionClr>
                <a:schemeClr val="hlink"/>
              </a:extrusionClr>
              <a:contourClr>
                <a:schemeClr val="hlink"/>
              </a:contourClr>
            </a:sp3d>
          </p:spPr>
          <p:txBody>
            <a:bodyPr>
              <a:spAutoFit/>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a:latin typeface="Verdana" panose="020B0604030504040204" pitchFamily="34" charset="0"/>
                </a:rPr>
                <a:t>原材料供应商</a:t>
              </a:r>
            </a:p>
          </p:txBody>
        </p:sp>
        <p:sp>
          <p:nvSpPr>
            <p:cNvPr id="319" name="Rectangle 15"/>
            <p:cNvSpPr>
              <a:spLocks noChangeArrowheads="1"/>
            </p:cNvSpPr>
            <p:nvPr/>
          </p:nvSpPr>
          <p:spPr bwMode="auto">
            <a:xfrm>
              <a:off x="619125" y="3722688"/>
              <a:ext cx="1871663" cy="1008062"/>
            </a:xfrm>
            <a:prstGeom prst="rect">
              <a:avLst/>
            </a:prstGeom>
            <a:gradFill rotWithShape="1">
              <a:gsLst>
                <a:gs pos="0">
                  <a:schemeClr val="accent2"/>
                </a:gs>
                <a:gs pos="100000">
                  <a:schemeClr val="bg1"/>
                </a:gs>
              </a:gsLst>
              <a:lin ang="5400000" scaled="1"/>
            </a:gradFill>
            <a:ln w="9525">
              <a:miter lim="800000"/>
              <a:headEnd/>
              <a:tailEnd/>
            </a:ln>
            <a:scene3d>
              <a:camera prst="legacyObliqueTopRight"/>
              <a:lightRig rig="legacyFlat3" dir="b"/>
            </a:scene3d>
            <a:sp3d extrusionH="430200" prstMaterial="legacyMatte">
              <a:bevelT w="13500" h="13500" prst="angle"/>
              <a:bevelB w="13500" h="13500" prst="angle"/>
              <a:extrusionClr>
                <a:schemeClr val="accent2"/>
              </a:extrusionClr>
              <a:contourClr>
                <a:schemeClr val="accent2"/>
              </a:contourClr>
            </a:sp3d>
          </p:spPr>
          <p:txBody>
            <a:bodyPr wrap="none" anchor="ctr">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en-US" altLang="zh-CN" dirty="0">
                  <a:latin typeface="Verdana" panose="020B0604030504040204" pitchFamily="34" charset="0"/>
                </a:rPr>
                <a:t>B</a:t>
              </a:r>
              <a:r>
                <a:rPr lang="zh-CN" altLang="en-US" dirty="0">
                  <a:latin typeface="Verdana" panose="020B0604030504040204" pitchFamily="34" charset="0"/>
                </a:rPr>
                <a:t>公司（国内外同</a:t>
              </a:r>
            </a:p>
            <a:p>
              <a:pPr algn="ctr"/>
              <a:r>
                <a:rPr lang="zh-CN" altLang="en-US" dirty="0">
                  <a:latin typeface="Verdana" panose="020B0604030504040204" pitchFamily="34" charset="0"/>
                </a:rPr>
                <a:t>种类型的企业）</a:t>
              </a:r>
            </a:p>
          </p:txBody>
        </p:sp>
        <p:sp>
          <p:nvSpPr>
            <p:cNvPr id="320" name="Text Box 16"/>
            <p:cNvSpPr txBox="1">
              <a:spLocks noChangeArrowheads="1"/>
            </p:cNvSpPr>
            <p:nvPr/>
          </p:nvSpPr>
          <p:spPr bwMode="auto">
            <a:xfrm>
              <a:off x="7459663" y="5810250"/>
              <a:ext cx="1150937" cy="376238"/>
            </a:xfrm>
            <a:prstGeom prst="rect">
              <a:avLst/>
            </a:prstGeom>
            <a:gradFill rotWithShape="1">
              <a:gsLst>
                <a:gs pos="0">
                  <a:schemeClr val="hlink"/>
                </a:gs>
                <a:gs pos="100000">
                  <a:srgbClr val="E1DF85"/>
                </a:gs>
              </a:gsLst>
              <a:lin ang="0" scaled="1"/>
            </a:gradFill>
            <a:ln w="9525">
              <a:miter lim="800000"/>
              <a:headEnd/>
              <a:tailEnd/>
            </a:ln>
            <a:scene3d>
              <a:camera prst="legacyObliqueTopRight"/>
              <a:lightRig rig="legacyFlat3" dir="b"/>
            </a:scene3d>
            <a:sp3d extrusionH="430200" prstMaterial="legacyMatte">
              <a:bevelT w="13500" h="13500" prst="angle"/>
              <a:bevelB w="13500" h="13500" prst="angle"/>
              <a:extrusionClr>
                <a:schemeClr val="hlink"/>
              </a:extrusionClr>
              <a:contourClr>
                <a:schemeClr val="hlink"/>
              </a:contourClr>
            </a:sp3d>
          </p:spPr>
          <p:txBody>
            <a:bodyPr>
              <a:spAutoFit/>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pPr>
              <a:r>
                <a:rPr lang="zh-CN" altLang="en-US">
                  <a:latin typeface="Verdana" panose="020B0604030504040204" pitchFamily="34" charset="0"/>
                </a:rPr>
                <a:t>用户</a:t>
              </a:r>
            </a:p>
          </p:txBody>
        </p:sp>
        <p:sp>
          <p:nvSpPr>
            <p:cNvPr id="321" name="Line 17"/>
            <p:cNvSpPr>
              <a:spLocks noChangeShapeType="1"/>
            </p:cNvSpPr>
            <p:nvPr/>
          </p:nvSpPr>
          <p:spPr bwMode="auto">
            <a:xfrm>
              <a:off x="4291013" y="4875213"/>
              <a:ext cx="2889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2" name="Line 18"/>
            <p:cNvSpPr>
              <a:spLocks noChangeShapeType="1"/>
            </p:cNvSpPr>
            <p:nvPr/>
          </p:nvSpPr>
          <p:spPr bwMode="auto">
            <a:xfrm>
              <a:off x="5875338" y="4875213"/>
              <a:ext cx="2889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3" name="Line 19"/>
            <p:cNvSpPr>
              <a:spLocks noChangeShapeType="1"/>
            </p:cNvSpPr>
            <p:nvPr/>
          </p:nvSpPr>
          <p:spPr bwMode="auto">
            <a:xfrm>
              <a:off x="7388225" y="4875213"/>
              <a:ext cx="2889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4" name="Line 20"/>
            <p:cNvSpPr>
              <a:spLocks noChangeShapeType="1"/>
            </p:cNvSpPr>
            <p:nvPr/>
          </p:nvSpPr>
          <p:spPr bwMode="auto">
            <a:xfrm>
              <a:off x="4435475" y="5954713"/>
              <a:ext cx="3024188"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5" name="Line 21"/>
            <p:cNvSpPr>
              <a:spLocks noChangeShapeType="1"/>
            </p:cNvSpPr>
            <p:nvPr/>
          </p:nvSpPr>
          <p:spPr bwMode="auto">
            <a:xfrm flipH="1">
              <a:off x="2635250" y="4441825"/>
              <a:ext cx="1008063"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326" name="Group 22"/>
            <p:cNvGrpSpPr>
              <a:grpSpLocks/>
            </p:cNvGrpSpPr>
            <p:nvPr/>
          </p:nvGrpSpPr>
          <p:grpSpPr bwMode="auto">
            <a:xfrm>
              <a:off x="4003675" y="3794125"/>
              <a:ext cx="2879725" cy="792163"/>
              <a:chOff x="2381" y="1933"/>
              <a:chExt cx="1814" cy="499"/>
            </a:xfrm>
          </p:grpSpPr>
          <p:sp>
            <p:nvSpPr>
              <p:cNvPr id="335" name="Line 23"/>
              <p:cNvSpPr>
                <a:spLocks noChangeShapeType="1"/>
              </p:cNvSpPr>
              <p:nvPr/>
            </p:nvSpPr>
            <p:spPr bwMode="auto">
              <a:xfrm>
                <a:off x="2381" y="1933"/>
                <a:ext cx="1814" cy="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6" name="Line 24"/>
              <p:cNvSpPr>
                <a:spLocks noChangeShapeType="1"/>
              </p:cNvSpPr>
              <p:nvPr/>
            </p:nvSpPr>
            <p:spPr bwMode="auto">
              <a:xfrm>
                <a:off x="2381" y="1933"/>
                <a:ext cx="0" cy="227"/>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7" name="Line 25"/>
              <p:cNvSpPr>
                <a:spLocks noChangeShapeType="1"/>
              </p:cNvSpPr>
              <p:nvPr/>
            </p:nvSpPr>
            <p:spPr bwMode="auto">
              <a:xfrm>
                <a:off x="4195" y="1933"/>
                <a:ext cx="0" cy="499"/>
              </a:xfrm>
              <a:prstGeom prst="line">
                <a:avLst/>
              </a:prstGeom>
              <a:noFill/>
              <a:ln w="28575">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327" name="Line 26"/>
            <p:cNvSpPr>
              <a:spLocks noChangeShapeType="1"/>
            </p:cNvSpPr>
            <p:nvPr/>
          </p:nvSpPr>
          <p:spPr bwMode="auto">
            <a:xfrm flipV="1">
              <a:off x="3932238" y="6818313"/>
              <a:ext cx="4032250" cy="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 name="Line 27"/>
            <p:cNvSpPr>
              <a:spLocks noChangeShapeType="1"/>
            </p:cNvSpPr>
            <p:nvPr/>
          </p:nvSpPr>
          <p:spPr bwMode="auto">
            <a:xfrm flipV="1">
              <a:off x="3932238" y="6459538"/>
              <a:ext cx="0" cy="358775"/>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9" name="Line 28"/>
            <p:cNvSpPr>
              <a:spLocks noChangeShapeType="1"/>
            </p:cNvSpPr>
            <p:nvPr/>
          </p:nvSpPr>
          <p:spPr bwMode="auto">
            <a:xfrm flipV="1">
              <a:off x="7964488" y="6170613"/>
              <a:ext cx="0" cy="6477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30" name="Line 29"/>
            <p:cNvSpPr>
              <a:spLocks noChangeShapeType="1"/>
            </p:cNvSpPr>
            <p:nvPr/>
          </p:nvSpPr>
          <p:spPr bwMode="auto">
            <a:xfrm flipH="1">
              <a:off x="2203450" y="4875213"/>
              <a:ext cx="1439863" cy="0"/>
            </a:xfrm>
            <a:prstGeom prst="line">
              <a:avLst/>
            </a:prstGeom>
            <a:noFill/>
            <a:ln w="28575">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1" name="Line 30"/>
            <p:cNvSpPr>
              <a:spLocks noChangeShapeType="1"/>
            </p:cNvSpPr>
            <p:nvPr/>
          </p:nvSpPr>
          <p:spPr bwMode="auto">
            <a:xfrm flipH="1">
              <a:off x="2203450" y="4875213"/>
              <a:ext cx="0" cy="792162"/>
            </a:xfrm>
            <a:prstGeom prst="line">
              <a:avLst/>
            </a:prstGeom>
            <a:noFill/>
            <a:ln w="28575">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32" name="Text Box 31"/>
            <p:cNvSpPr txBox="1">
              <a:spLocks noChangeArrowheads="1"/>
            </p:cNvSpPr>
            <p:nvPr/>
          </p:nvSpPr>
          <p:spPr bwMode="auto">
            <a:xfrm>
              <a:off x="2563813" y="4083050"/>
              <a:ext cx="1439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1600" b="1">
                  <a:latin typeface="Verdana" panose="020B0604030504040204" pitchFamily="34" charset="0"/>
                  <a:ea typeface="楷体_GB2312" pitchFamily="49" charset="-122"/>
                </a:rPr>
                <a:t>水平一体化</a:t>
              </a:r>
            </a:p>
          </p:txBody>
        </p:sp>
        <p:sp>
          <p:nvSpPr>
            <p:cNvPr id="333" name="Text Box 32"/>
            <p:cNvSpPr txBox="1">
              <a:spLocks noChangeArrowheads="1"/>
            </p:cNvSpPr>
            <p:nvPr/>
          </p:nvSpPr>
          <p:spPr bwMode="auto">
            <a:xfrm>
              <a:off x="2274888" y="4946650"/>
              <a:ext cx="1439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1600" b="1">
                  <a:latin typeface="Verdana" panose="020B0604030504040204" pitchFamily="34" charset="0"/>
                  <a:ea typeface="楷体_GB2312" pitchFamily="49" charset="-122"/>
                </a:rPr>
                <a:t>后向一体化</a:t>
              </a:r>
            </a:p>
          </p:txBody>
        </p:sp>
        <p:sp>
          <p:nvSpPr>
            <p:cNvPr id="334" name="Text Box 33"/>
            <p:cNvSpPr txBox="1">
              <a:spLocks noChangeArrowheads="1"/>
            </p:cNvSpPr>
            <p:nvPr/>
          </p:nvSpPr>
          <p:spPr bwMode="auto">
            <a:xfrm>
              <a:off x="5372100" y="3794125"/>
              <a:ext cx="1439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zh-CN" altLang="en-US" sz="1600" b="1">
                  <a:latin typeface="Verdana" panose="020B0604030504040204" pitchFamily="34" charset="0"/>
                  <a:ea typeface="楷体_GB2312" pitchFamily="49" charset="-122"/>
                </a:rPr>
                <a:t>前向一体化</a:t>
              </a:r>
            </a:p>
          </p:txBody>
        </p:sp>
      </p:grpSp>
    </p:spTree>
    <p:extLst>
      <p:ext uri="{BB962C8B-B14F-4D97-AF65-F5344CB8AC3E}">
        <p14:creationId xmlns:p14="http://schemas.microsoft.com/office/powerpoint/2010/main" val="2925854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718171" y="836712"/>
            <a:ext cx="8034337" cy="5512620"/>
          </a:xfrm>
        </p:spPr>
        <p:txBody>
          <a:bodyPr/>
          <a:lstStyle/>
          <a:p>
            <a:r>
              <a:rPr lang="zh-CN" altLang="en-US" dirty="0"/>
              <a:t>（</a:t>
            </a:r>
            <a:r>
              <a:rPr lang="en-US" altLang="zh-CN" sz="2400" dirty="0"/>
              <a:t>3</a:t>
            </a:r>
            <a:r>
              <a:rPr lang="zh-CN" altLang="en-US" sz="2400" dirty="0"/>
              <a:t>）多角化成长战略</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19</a:t>
            </a:fld>
            <a:endParaRPr lang="en-GB" altLang="en-GB"/>
          </a:p>
        </p:txBody>
      </p:sp>
      <p:grpSp>
        <p:nvGrpSpPr>
          <p:cNvPr id="55" name="组合 54"/>
          <p:cNvGrpSpPr/>
          <p:nvPr/>
        </p:nvGrpSpPr>
        <p:grpSpPr>
          <a:xfrm>
            <a:off x="1187450" y="1700808"/>
            <a:ext cx="6984950" cy="4283724"/>
            <a:chOff x="1187450" y="1989138"/>
            <a:chExt cx="6480175" cy="3995737"/>
          </a:xfrm>
        </p:grpSpPr>
        <p:sp>
          <p:nvSpPr>
            <p:cNvPr id="12" name="AutoShape 4"/>
            <p:cNvSpPr>
              <a:spLocks noChangeArrowheads="1"/>
            </p:cNvSpPr>
            <p:nvPr/>
          </p:nvSpPr>
          <p:spPr bwMode="auto">
            <a:xfrm>
              <a:off x="1187450" y="1989138"/>
              <a:ext cx="6480175" cy="833437"/>
            </a:xfrm>
            <a:prstGeom prst="triangle">
              <a:avLst>
                <a:gd name="adj" fmla="val 50000"/>
              </a:avLst>
            </a:prstGeom>
            <a:solidFill>
              <a:schemeClr val="accent1"/>
            </a:solidFill>
            <a:ln w="9525">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zh-CN" altLang="zh-CN">
                <a:latin typeface="Verdana" panose="020B0604030504040204" pitchFamily="34" charset="0"/>
              </a:endParaRPr>
            </a:p>
          </p:txBody>
        </p:sp>
        <p:sp>
          <p:nvSpPr>
            <p:cNvPr id="13" name="Rectangle 5"/>
            <p:cNvSpPr>
              <a:spLocks noChangeArrowheads="1"/>
            </p:cNvSpPr>
            <p:nvPr/>
          </p:nvSpPr>
          <p:spPr bwMode="auto">
            <a:xfrm>
              <a:off x="1931988" y="5310188"/>
              <a:ext cx="1455737" cy="193675"/>
            </a:xfrm>
            <a:prstGeom prst="rect">
              <a:avLst/>
            </a:prstGeom>
            <a:solidFill>
              <a:schemeClr val="bg2"/>
            </a:solidFill>
            <a:ln w="9525">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14" name="Rectangle 6"/>
            <p:cNvSpPr>
              <a:spLocks noChangeArrowheads="1"/>
            </p:cNvSpPr>
            <p:nvPr/>
          </p:nvSpPr>
          <p:spPr bwMode="auto">
            <a:xfrm>
              <a:off x="1811338" y="5457825"/>
              <a:ext cx="1698625" cy="92075"/>
            </a:xfrm>
            <a:prstGeom prst="rect">
              <a:avLst/>
            </a:prstGeom>
            <a:solidFill>
              <a:schemeClr val="bg2"/>
            </a:solidFill>
            <a:ln w="9525">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15" name="Rectangle 7"/>
            <p:cNvSpPr>
              <a:spLocks noChangeArrowheads="1"/>
            </p:cNvSpPr>
            <p:nvPr/>
          </p:nvSpPr>
          <p:spPr bwMode="auto">
            <a:xfrm>
              <a:off x="3709988" y="5310188"/>
              <a:ext cx="1449387" cy="193675"/>
            </a:xfrm>
            <a:prstGeom prst="rect">
              <a:avLst/>
            </a:prstGeom>
            <a:solidFill>
              <a:schemeClr val="bg2"/>
            </a:solidFill>
            <a:ln w="9525">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16" name="Rectangle 8"/>
            <p:cNvSpPr>
              <a:spLocks noChangeArrowheads="1"/>
            </p:cNvSpPr>
            <p:nvPr/>
          </p:nvSpPr>
          <p:spPr bwMode="auto">
            <a:xfrm>
              <a:off x="3587750" y="5457825"/>
              <a:ext cx="1692275" cy="92075"/>
            </a:xfrm>
            <a:prstGeom prst="rect">
              <a:avLst/>
            </a:prstGeom>
            <a:solidFill>
              <a:schemeClr val="bg2"/>
            </a:solidFill>
            <a:ln w="9525">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17" name="Rectangle 9"/>
            <p:cNvSpPr>
              <a:spLocks noChangeArrowheads="1"/>
            </p:cNvSpPr>
            <p:nvPr/>
          </p:nvSpPr>
          <p:spPr bwMode="auto">
            <a:xfrm>
              <a:off x="5480050" y="5310188"/>
              <a:ext cx="1450975" cy="193675"/>
            </a:xfrm>
            <a:prstGeom prst="rect">
              <a:avLst/>
            </a:prstGeom>
            <a:solidFill>
              <a:schemeClr val="bg2"/>
            </a:solidFill>
            <a:ln w="9525">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18" name="Rectangle 10"/>
            <p:cNvSpPr>
              <a:spLocks noChangeArrowheads="1"/>
            </p:cNvSpPr>
            <p:nvPr/>
          </p:nvSpPr>
          <p:spPr bwMode="auto">
            <a:xfrm>
              <a:off x="5357813" y="5457825"/>
              <a:ext cx="1693862" cy="92075"/>
            </a:xfrm>
            <a:prstGeom prst="rect">
              <a:avLst/>
            </a:prstGeom>
            <a:solidFill>
              <a:schemeClr val="bg2"/>
            </a:solidFill>
            <a:ln w="9525">
              <a:solidFill>
                <a:schemeClr val="hlink"/>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19" name="Rectangle 11"/>
            <p:cNvSpPr>
              <a:spLocks noChangeArrowheads="1"/>
            </p:cNvSpPr>
            <p:nvPr/>
          </p:nvSpPr>
          <p:spPr bwMode="auto">
            <a:xfrm rot="5400000">
              <a:off x="2432051" y="2449512"/>
              <a:ext cx="455612" cy="1077913"/>
            </a:xfrm>
            <a:prstGeom prst="rect">
              <a:avLst/>
            </a:prstGeom>
            <a:solidFill>
              <a:schemeClr val="bg2"/>
            </a:solidFill>
            <a:ln w="9525" cap="rnd">
              <a:solidFill>
                <a:schemeClr val="hlink"/>
              </a:solidFill>
              <a:miter lim="800000"/>
              <a:headEnd/>
              <a:tailEnd/>
            </a:ln>
            <a:effectLst/>
            <a:extLst>
              <a:ext uri="{AF507438-7753-43E0-B8FC-AC1667EBCBE1}">
                <a14:hiddenEffects xmlns:a14="http://schemas.microsoft.com/office/drawing/2010/main">
                  <a:effectLst>
                    <a:outerShdw dist="89803" dir="2700000" algn="ctr" rotWithShape="0">
                      <a:srgbClr val="005250"/>
                    </a:outerShdw>
                  </a:effectLst>
                </a14:hiddenEffects>
              </a:ext>
            </a:extLst>
          </p:spPr>
          <p:txBody>
            <a:bodyPr wrap="none" lIns="42841" tIns="21420" rIns="42841" bIns="21420" anchor="ctr"/>
            <a:lstStyle/>
            <a:p>
              <a:endParaRPr lang="zh-CN" altLang="en-US"/>
            </a:p>
          </p:txBody>
        </p:sp>
        <p:sp>
          <p:nvSpPr>
            <p:cNvPr id="20" name="Rectangle 12"/>
            <p:cNvSpPr>
              <a:spLocks noChangeArrowheads="1"/>
            </p:cNvSpPr>
            <p:nvPr/>
          </p:nvSpPr>
          <p:spPr bwMode="auto">
            <a:xfrm rot="5400000">
              <a:off x="4187032" y="2432844"/>
              <a:ext cx="455612" cy="1111250"/>
            </a:xfrm>
            <a:prstGeom prst="rect">
              <a:avLst/>
            </a:prstGeom>
            <a:solidFill>
              <a:schemeClr val="bg2"/>
            </a:solidFill>
            <a:ln w="9525" cap="rnd">
              <a:solidFill>
                <a:schemeClr val="hlink"/>
              </a:solidFill>
              <a:miter lim="800000"/>
              <a:headEnd/>
              <a:tailEnd/>
            </a:ln>
            <a:effectLst/>
            <a:extLst>
              <a:ext uri="{AF507438-7753-43E0-B8FC-AC1667EBCBE1}">
                <a14:hiddenEffects xmlns:a14="http://schemas.microsoft.com/office/drawing/2010/main">
                  <a:effectLst>
                    <a:outerShdw dist="89803" dir="2700000" algn="ctr" rotWithShape="0">
                      <a:srgbClr val="005250"/>
                    </a:outerShdw>
                  </a:effectLst>
                </a14:hiddenEffects>
              </a:ext>
            </a:extLst>
          </p:spPr>
          <p:txBody>
            <a:bodyPr wrap="none" lIns="42841" tIns="21420" rIns="42841" bIns="21420" anchor="ctr"/>
            <a:lstStyle/>
            <a:p>
              <a:endParaRPr lang="zh-CN" altLang="en-US"/>
            </a:p>
          </p:txBody>
        </p:sp>
        <p:sp>
          <p:nvSpPr>
            <p:cNvPr id="21" name="Rectangle 13"/>
            <p:cNvSpPr>
              <a:spLocks noChangeArrowheads="1"/>
            </p:cNvSpPr>
            <p:nvPr/>
          </p:nvSpPr>
          <p:spPr bwMode="auto">
            <a:xfrm rot="5400000">
              <a:off x="5977732" y="2450306"/>
              <a:ext cx="455612" cy="1076325"/>
            </a:xfrm>
            <a:prstGeom prst="rect">
              <a:avLst/>
            </a:prstGeom>
            <a:solidFill>
              <a:schemeClr val="bg2"/>
            </a:solidFill>
            <a:ln w="9525" cap="rnd">
              <a:solidFill>
                <a:schemeClr val="hlink"/>
              </a:solidFill>
              <a:miter lim="800000"/>
              <a:headEnd/>
              <a:tailEnd/>
            </a:ln>
            <a:effectLst/>
            <a:extLst>
              <a:ext uri="{AF507438-7753-43E0-B8FC-AC1667EBCBE1}">
                <a14:hiddenEffects xmlns:a14="http://schemas.microsoft.com/office/drawing/2010/main">
                  <a:effectLst>
                    <a:outerShdw dist="89803" dir="2700000" algn="ctr" rotWithShape="0">
                      <a:srgbClr val="005250"/>
                    </a:outerShdw>
                  </a:effectLst>
                </a14:hiddenEffects>
              </a:ext>
            </a:extLst>
          </p:spPr>
          <p:txBody>
            <a:bodyPr wrap="none" lIns="42841" tIns="21420" rIns="42841" bIns="21420" anchor="ctr"/>
            <a:lstStyle/>
            <a:p>
              <a:endParaRPr lang="zh-CN" altLang="en-US"/>
            </a:p>
          </p:txBody>
        </p:sp>
        <p:sp>
          <p:nvSpPr>
            <p:cNvPr id="22" name="Freeform 14"/>
            <p:cNvSpPr>
              <a:spLocks/>
            </p:cNvSpPr>
            <p:nvPr/>
          </p:nvSpPr>
          <p:spPr bwMode="auto">
            <a:xfrm>
              <a:off x="1247775" y="5546725"/>
              <a:ext cx="6389688" cy="438150"/>
            </a:xfrm>
            <a:custGeom>
              <a:avLst/>
              <a:gdLst>
                <a:gd name="T0" fmla="*/ 384 w 5760"/>
                <a:gd name="T1" fmla="*/ 0 h 768"/>
                <a:gd name="T2" fmla="*/ 0 w 5760"/>
                <a:gd name="T3" fmla="*/ 768 h 768"/>
                <a:gd name="T4" fmla="*/ 5760 w 5760"/>
                <a:gd name="T5" fmla="*/ 768 h 768"/>
                <a:gd name="T6" fmla="*/ 5328 w 5760"/>
                <a:gd name="T7" fmla="*/ 0 h 768"/>
                <a:gd name="T8" fmla="*/ 384 w 5760"/>
                <a:gd name="T9" fmla="*/ 0 h 768"/>
              </a:gdLst>
              <a:ahLst/>
              <a:cxnLst>
                <a:cxn ang="0">
                  <a:pos x="T0" y="T1"/>
                </a:cxn>
                <a:cxn ang="0">
                  <a:pos x="T2" y="T3"/>
                </a:cxn>
                <a:cxn ang="0">
                  <a:pos x="T4" y="T5"/>
                </a:cxn>
                <a:cxn ang="0">
                  <a:pos x="T6" y="T7"/>
                </a:cxn>
                <a:cxn ang="0">
                  <a:pos x="T8" y="T9"/>
                </a:cxn>
              </a:cxnLst>
              <a:rect l="0" t="0" r="r" b="b"/>
              <a:pathLst>
                <a:path w="5760" h="768">
                  <a:moveTo>
                    <a:pt x="384" y="0"/>
                  </a:moveTo>
                  <a:lnTo>
                    <a:pt x="0" y="768"/>
                  </a:lnTo>
                  <a:lnTo>
                    <a:pt x="5760" y="768"/>
                  </a:lnTo>
                  <a:lnTo>
                    <a:pt x="5328" y="0"/>
                  </a:lnTo>
                  <a:lnTo>
                    <a:pt x="384" y="0"/>
                  </a:lnTo>
                  <a:close/>
                </a:path>
              </a:pathLst>
            </a:custGeom>
            <a:solidFill>
              <a:schemeClr val="accent1"/>
            </a:solidFill>
            <a:ln w="9525" cap="flat" cmpd="sng">
              <a:solidFill>
                <a:schemeClr val="hlink"/>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zh-CN" altLang="en-US"/>
            </a:p>
          </p:txBody>
        </p:sp>
        <p:sp>
          <p:nvSpPr>
            <p:cNvPr id="23" name="AutoShape 15"/>
            <p:cNvSpPr>
              <a:spLocks noChangeArrowheads="1"/>
            </p:cNvSpPr>
            <p:nvPr/>
          </p:nvSpPr>
          <p:spPr bwMode="auto">
            <a:xfrm>
              <a:off x="1882775" y="2071688"/>
              <a:ext cx="5086350" cy="679450"/>
            </a:xfrm>
            <a:prstGeom prst="triangle">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hlink"/>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24" name="AutoShape 17"/>
            <p:cNvSpPr>
              <a:spLocks noChangeArrowheads="1"/>
            </p:cNvSpPr>
            <p:nvPr/>
          </p:nvSpPr>
          <p:spPr bwMode="auto">
            <a:xfrm>
              <a:off x="3181350" y="3198813"/>
              <a:ext cx="60325" cy="2049462"/>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25" name="AutoShape 18"/>
            <p:cNvSpPr>
              <a:spLocks noChangeArrowheads="1"/>
            </p:cNvSpPr>
            <p:nvPr/>
          </p:nvSpPr>
          <p:spPr bwMode="auto">
            <a:xfrm>
              <a:off x="2085975" y="3198813"/>
              <a:ext cx="60325" cy="2049462"/>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26" name="AutoShape 19"/>
            <p:cNvSpPr>
              <a:spLocks noChangeArrowheads="1"/>
            </p:cNvSpPr>
            <p:nvPr/>
          </p:nvSpPr>
          <p:spPr bwMode="auto">
            <a:xfrm>
              <a:off x="2586038" y="3198813"/>
              <a:ext cx="152400" cy="2049462"/>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27" name="AutoShape 20"/>
            <p:cNvSpPr>
              <a:spLocks noChangeArrowheads="1"/>
            </p:cNvSpPr>
            <p:nvPr/>
          </p:nvSpPr>
          <p:spPr bwMode="auto">
            <a:xfrm>
              <a:off x="2806700" y="3198813"/>
              <a:ext cx="147638" cy="2049462"/>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28" name="AutoShape 21"/>
            <p:cNvSpPr>
              <a:spLocks noChangeArrowheads="1"/>
            </p:cNvSpPr>
            <p:nvPr/>
          </p:nvSpPr>
          <p:spPr bwMode="auto">
            <a:xfrm>
              <a:off x="3019425" y="3198813"/>
              <a:ext cx="93663" cy="2049462"/>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29" name="AutoShape 22"/>
            <p:cNvSpPr>
              <a:spLocks noChangeArrowheads="1"/>
            </p:cNvSpPr>
            <p:nvPr/>
          </p:nvSpPr>
          <p:spPr bwMode="auto">
            <a:xfrm>
              <a:off x="2211388" y="3198813"/>
              <a:ext cx="95250" cy="2049462"/>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30" name="AutoShape 23"/>
            <p:cNvSpPr>
              <a:spLocks noChangeArrowheads="1"/>
            </p:cNvSpPr>
            <p:nvPr/>
          </p:nvSpPr>
          <p:spPr bwMode="auto">
            <a:xfrm>
              <a:off x="2371725" y="3198813"/>
              <a:ext cx="149225" cy="2049462"/>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31" name="AutoShape 25"/>
            <p:cNvSpPr>
              <a:spLocks noChangeArrowheads="1"/>
            </p:cNvSpPr>
            <p:nvPr/>
          </p:nvSpPr>
          <p:spPr bwMode="auto">
            <a:xfrm>
              <a:off x="4954588" y="3198813"/>
              <a:ext cx="60325"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32" name="AutoShape 26"/>
            <p:cNvSpPr>
              <a:spLocks noChangeArrowheads="1"/>
            </p:cNvSpPr>
            <p:nvPr/>
          </p:nvSpPr>
          <p:spPr bwMode="auto">
            <a:xfrm>
              <a:off x="3863975" y="3198813"/>
              <a:ext cx="60325"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33" name="AutoShape 27"/>
            <p:cNvSpPr>
              <a:spLocks noChangeArrowheads="1"/>
            </p:cNvSpPr>
            <p:nvPr/>
          </p:nvSpPr>
          <p:spPr bwMode="auto">
            <a:xfrm>
              <a:off x="4359275" y="3198813"/>
              <a:ext cx="155575"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34" name="AutoShape 28"/>
            <p:cNvSpPr>
              <a:spLocks noChangeArrowheads="1"/>
            </p:cNvSpPr>
            <p:nvPr/>
          </p:nvSpPr>
          <p:spPr bwMode="auto">
            <a:xfrm>
              <a:off x="4581525" y="3198813"/>
              <a:ext cx="147638"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35" name="AutoShape 29"/>
            <p:cNvSpPr>
              <a:spLocks noChangeArrowheads="1"/>
            </p:cNvSpPr>
            <p:nvPr/>
          </p:nvSpPr>
          <p:spPr bwMode="auto">
            <a:xfrm>
              <a:off x="4794250" y="3198813"/>
              <a:ext cx="93663"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36" name="AutoShape 30"/>
            <p:cNvSpPr>
              <a:spLocks noChangeArrowheads="1"/>
            </p:cNvSpPr>
            <p:nvPr/>
          </p:nvSpPr>
          <p:spPr bwMode="auto">
            <a:xfrm>
              <a:off x="3986213" y="3198813"/>
              <a:ext cx="96837"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37" name="AutoShape 31"/>
            <p:cNvSpPr>
              <a:spLocks noChangeArrowheads="1"/>
            </p:cNvSpPr>
            <p:nvPr/>
          </p:nvSpPr>
          <p:spPr bwMode="auto">
            <a:xfrm>
              <a:off x="4148138" y="3198813"/>
              <a:ext cx="147637"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38" name="AutoShape 33"/>
            <p:cNvSpPr>
              <a:spLocks noChangeArrowheads="1"/>
            </p:cNvSpPr>
            <p:nvPr/>
          </p:nvSpPr>
          <p:spPr bwMode="auto">
            <a:xfrm>
              <a:off x="6724650" y="3198813"/>
              <a:ext cx="60325"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39" name="AutoShape 34"/>
            <p:cNvSpPr>
              <a:spLocks noChangeArrowheads="1"/>
            </p:cNvSpPr>
            <p:nvPr/>
          </p:nvSpPr>
          <p:spPr bwMode="auto">
            <a:xfrm>
              <a:off x="5634038" y="3198813"/>
              <a:ext cx="60325"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40" name="AutoShape 35"/>
            <p:cNvSpPr>
              <a:spLocks noChangeArrowheads="1"/>
            </p:cNvSpPr>
            <p:nvPr/>
          </p:nvSpPr>
          <p:spPr bwMode="auto">
            <a:xfrm>
              <a:off x="6129338" y="3198813"/>
              <a:ext cx="155575"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41" name="AutoShape 36"/>
            <p:cNvSpPr>
              <a:spLocks noChangeArrowheads="1"/>
            </p:cNvSpPr>
            <p:nvPr/>
          </p:nvSpPr>
          <p:spPr bwMode="auto">
            <a:xfrm>
              <a:off x="6351588" y="3198813"/>
              <a:ext cx="147637"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42" name="AutoShape 37"/>
            <p:cNvSpPr>
              <a:spLocks noChangeArrowheads="1"/>
            </p:cNvSpPr>
            <p:nvPr/>
          </p:nvSpPr>
          <p:spPr bwMode="auto">
            <a:xfrm>
              <a:off x="6564313" y="3198813"/>
              <a:ext cx="93662"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43" name="AutoShape 38"/>
            <p:cNvSpPr>
              <a:spLocks noChangeArrowheads="1"/>
            </p:cNvSpPr>
            <p:nvPr/>
          </p:nvSpPr>
          <p:spPr bwMode="auto">
            <a:xfrm>
              <a:off x="5757863" y="3198813"/>
              <a:ext cx="95250"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44" name="AutoShape 39"/>
            <p:cNvSpPr>
              <a:spLocks noChangeArrowheads="1"/>
            </p:cNvSpPr>
            <p:nvPr/>
          </p:nvSpPr>
          <p:spPr bwMode="auto">
            <a:xfrm>
              <a:off x="5918200" y="3198813"/>
              <a:ext cx="147638" cy="2047875"/>
            </a:xfrm>
            <a:prstGeom prst="roundRect">
              <a:avLst>
                <a:gd name="adj" fmla="val 50000"/>
              </a:avLst>
            </a:prstGeom>
            <a:solidFill>
              <a:schemeClr val="bg2">
                <a:alpha val="50000"/>
              </a:schemeClr>
            </a:solidFill>
            <a:ln>
              <a:noFill/>
            </a:ln>
            <a:effectLst/>
            <a:extLst>
              <a:ext uri="{91240B29-F687-4F45-9708-019B960494DF}">
                <a14:hiddenLine xmlns:a14="http://schemas.microsoft.com/office/drawing/2010/main" w="9525">
                  <a:solidFill>
                    <a:schemeClr val="tx1"/>
                  </a:solidFill>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45" name="Rectangle 42"/>
            <p:cNvSpPr>
              <a:spLocks noChangeArrowheads="1"/>
            </p:cNvSpPr>
            <p:nvPr/>
          </p:nvSpPr>
          <p:spPr bwMode="auto">
            <a:xfrm>
              <a:off x="3859213" y="3244850"/>
              <a:ext cx="11445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400">
                  <a:solidFill>
                    <a:schemeClr val="accent2"/>
                  </a:solidFill>
                  <a:latin typeface="Verdana" panose="020B0604030504040204" pitchFamily="34" charset="0"/>
                  <a:ea typeface="楷体_GB2312" pitchFamily="49" charset="-122"/>
                </a:defRPr>
              </a:lvl2pPr>
              <a:lvl3pPr marL="1304925" indent="-395288">
                <a:spcBef>
                  <a:spcPct val="20000"/>
                </a:spcBef>
                <a:buClr>
                  <a:schemeClr val="accent2"/>
                </a:buClr>
                <a:buFont typeface="Wingdings" panose="05000000000000000000" pitchFamily="2" charset="2"/>
                <a:buChar char="o"/>
                <a:defRPr sz="2000">
                  <a:solidFill>
                    <a:schemeClr val="tx1"/>
                  </a:solidFill>
                  <a:latin typeface="Verdana" panose="020B0604030504040204" pitchFamily="34" charset="0"/>
                  <a:ea typeface="楷体_GB2312" pitchFamily="49" charset="-122"/>
                </a:defRPr>
              </a:lvl3pPr>
              <a:lvl4pPr marL="1693863" indent="-387350">
                <a:spcBef>
                  <a:spcPct val="20000"/>
                </a:spcBef>
                <a:buClr>
                  <a:schemeClr val="accent2"/>
                </a:buClr>
                <a:buFont typeface="Wingdings" panose="05000000000000000000" pitchFamily="2" charset="2"/>
                <a:buChar char="n"/>
                <a:defRPr>
                  <a:solidFill>
                    <a:schemeClr val="tx1"/>
                  </a:solidFill>
                  <a:latin typeface="Verdana" panose="020B0604030504040204" pitchFamily="34" charset="0"/>
                  <a:ea typeface="楷体_GB2312" pitchFamily="49"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9pPr>
            </a:lstStyle>
            <a:p>
              <a:endParaRPr lang="en-US" altLang="ko-KR" sz="1600">
                <a:ea typeface="楷体_GB2312" pitchFamily="49" charset="-122"/>
              </a:endParaRPr>
            </a:p>
          </p:txBody>
        </p:sp>
        <p:sp>
          <p:nvSpPr>
            <p:cNvPr id="46" name="Rectangle 43"/>
            <p:cNvSpPr>
              <a:spLocks noChangeArrowheads="1"/>
            </p:cNvSpPr>
            <p:nvPr/>
          </p:nvSpPr>
          <p:spPr bwMode="auto">
            <a:xfrm>
              <a:off x="5632450" y="3244850"/>
              <a:ext cx="11461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400">
                  <a:solidFill>
                    <a:schemeClr val="accent2"/>
                  </a:solidFill>
                  <a:latin typeface="Verdana" panose="020B0604030504040204" pitchFamily="34" charset="0"/>
                  <a:ea typeface="楷体_GB2312" pitchFamily="49" charset="-122"/>
                </a:defRPr>
              </a:lvl2pPr>
              <a:lvl3pPr marL="1304925" indent="-395288">
                <a:spcBef>
                  <a:spcPct val="20000"/>
                </a:spcBef>
                <a:buClr>
                  <a:schemeClr val="accent2"/>
                </a:buClr>
                <a:buFont typeface="Wingdings" panose="05000000000000000000" pitchFamily="2" charset="2"/>
                <a:buChar char="o"/>
                <a:defRPr sz="2000">
                  <a:solidFill>
                    <a:schemeClr val="tx1"/>
                  </a:solidFill>
                  <a:latin typeface="Verdana" panose="020B0604030504040204" pitchFamily="34" charset="0"/>
                  <a:ea typeface="楷体_GB2312" pitchFamily="49" charset="-122"/>
                </a:defRPr>
              </a:lvl3pPr>
              <a:lvl4pPr marL="1693863" indent="-387350">
                <a:spcBef>
                  <a:spcPct val="20000"/>
                </a:spcBef>
                <a:buClr>
                  <a:schemeClr val="accent2"/>
                </a:buClr>
                <a:buFont typeface="Wingdings" panose="05000000000000000000" pitchFamily="2" charset="2"/>
                <a:buChar char="n"/>
                <a:defRPr>
                  <a:solidFill>
                    <a:schemeClr val="tx1"/>
                  </a:solidFill>
                  <a:latin typeface="Verdana" panose="020B0604030504040204" pitchFamily="34" charset="0"/>
                  <a:ea typeface="楷体_GB2312" pitchFamily="49"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9pPr>
            </a:lstStyle>
            <a:p>
              <a:endParaRPr lang="en-US" altLang="ko-KR">
                <a:ea typeface="Gulim" pitchFamily="34" charset="-127"/>
              </a:endParaRPr>
            </a:p>
          </p:txBody>
        </p:sp>
        <p:sp>
          <p:nvSpPr>
            <p:cNvPr id="47" name="Rectangle 44"/>
            <p:cNvSpPr>
              <a:spLocks noChangeArrowheads="1"/>
            </p:cNvSpPr>
            <p:nvPr/>
          </p:nvSpPr>
          <p:spPr bwMode="auto">
            <a:xfrm>
              <a:off x="2484438" y="5624513"/>
              <a:ext cx="3841750" cy="344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400">
                  <a:solidFill>
                    <a:schemeClr val="accent2"/>
                  </a:solidFill>
                  <a:latin typeface="Verdana" panose="020B0604030504040204" pitchFamily="34" charset="0"/>
                  <a:ea typeface="楷体_GB2312" pitchFamily="49" charset="-122"/>
                </a:defRPr>
              </a:lvl2pPr>
              <a:lvl3pPr marL="1304925" indent="-395288">
                <a:spcBef>
                  <a:spcPct val="20000"/>
                </a:spcBef>
                <a:buClr>
                  <a:schemeClr val="accent2"/>
                </a:buClr>
                <a:buFont typeface="Wingdings" panose="05000000000000000000" pitchFamily="2" charset="2"/>
                <a:buChar char="o"/>
                <a:defRPr sz="2000">
                  <a:solidFill>
                    <a:schemeClr val="tx1"/>
                  </a:solidFill>
                  <a:latin typeface="Verdana" panose="020B0604030504040204" pitchFamily="34" charset="0"/>
                  <a:ea typeface="楷体_GB2312" pitchFamily="49" charset="-122"/>
                </a:defRPr>
              </a:lvl3pPr>
              <a:lvl4pPr marL="1693863" indent="-387350">
                <a:spcBef>
                  <a:spcPct val="20000"/>
                </a:spcBef>
                <a:buClr>
                  <a:schemeClr val="accent2"/>
                </a:buClr>
                <a:buFont typeface="Wingdings" panose="05000000000000000000" pitchFamily="2" charset="2"/>
                <a:buChar char="n"/>
                <a:defRPr>
                  <a:solidFill>
                    <a:schemeClr val="tx1"/>
                  </a:solidFill>
                  <a:latin typeface="Verdana" panose="020B0604030504040204" pitchFamily="34" charset="0"/>
                  <a:ea typeface="楷体_GB2312" pitchFamily="49"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r>
                <a:rPr lang="zh-CN" altLang="en-US" sz="2400" b="1" dirty="0">
                  <a:solidFill>
                    <a:schemeClr val="bg1">
                      <a:lumMod val="20000"/>
                      <a:lumOff val="80000"/>
                    </a:schemeClr>
                  </a:solidFill>
                  <a:ea typeface="楷体_GB2312" pitchFamily="49" charset="-122"/>
                </a:rPr>
                <a:t>多角化成长战略</a:t>
              </a:r>
            </a:p>
          </p:txBody>
        </p:sp>
        <p:sp>
          <p:nvSpPr>
            <p:cNvPr id="48" name="AutoShape 50"/>
            <p:cNvSpPr>
              <a:spLocks noChangeArrowheads="1"/>
            </p:cNvSpPr>
            <p:nvPr/>
          </p:nvSpPr>
          <p:spPr bwMode="auto">
            <a:xfrm flipV="1">
              <a:off x="1436688" y="2870200"/>
              <a:ext cx="5937250" cy="200025"/>
            </a:xfrm>
            <a:prstGeom prst="roundRect">
              <a:avLst>
                <a:gd name="adj" fmla="val 50000"/>
              </a:avLst>
            </a:prstGeom>
            <a:solidFill>
              <a:schemeClr val="accent1"/>
            </a:solidFill>
            <a:ln w="9525">
              <a:solidFill>
                <a:schemeClr val="hlink"/>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2841" tIns="21420" rIns="42841" bIns="21420" anchor="ctr"/>
            <a:lstStyle/>
            <a:p>
              <a:endParaRPr lang="zh-CN" altLang="en-US"/>
            </a:p>
          </p:txBody>
        </p:sp>
        <p:sp>
          <p:nvSpPr>
            <p:cNvPr id="49" name="Rectangle 51"/>
            <p:cNvSpPr>
              <a:spLocks noChangeArrowheads="1"/>
            </p:cNvSpPr>
            <p:nvPr/>
          </p:nvSpPr>
          <p:spPr bwMode="auto">
            <a:xfrm rot="5400000">
              <a:off x="1568450" y="3582988"/>
              <a:ext cx="2184400" cy="1276350"/>
            </a:xfrm>
            <a:prstGeom prst="rect">
              <a:avLst/>
            </a:prstGeom>
            <a:solidFill>
              <a:schemeClr val="accent1"/>
            </a:solidFill>
            <a:ln w="9525" cap="rnd">
              <a:solidFill>
                <a:schemeClr val="hlink"/>
              </a:solidFill>
              <a:miter lim="800000"/>
              <a:headEnd/>
              <a:tailEnd/>
            </a:ln>
            <a:effectLst/>
            <a:extLst>
              <a:ext uri="{AF507438-7753-43E0-B8FC-AC1667EBCBE1}">
                <a14:hiddenEffects xmlns:a14="http://schemas.microsoft.com/office/drawing/2010/main">
                  <a:effectLst>
                    <a:outerShdw dist="89803" dir="2700000" algn="ctr" rotWithShape="0">
                      <a:srgbClr val="005250"/>
                    </a:outerShdw>
                  </a:effectLst>
                </a14:hiddenEffects>
              </a:ext>
            </a:extLst>
          </p:spPr>
          <p:txBody>
            <a:bodyPr wrap="none" lIns="42841" tIns="21420" rIns="42841" bIns="21420" anchor="ctr"/>
            <a:lstStyle/>
            <a:p>
              <a:endParaRPr lang="zh-CN" altLang="en-US"/>
            </a:p>
          </p:txBody>
        </p:sp>
        <p:sp>
          <p:nvSpPr>
            <p:cNvPr id="50" name="Rectangle 52"/>
            <p:cNvSpPr>
              <a:spLocks noChangeArrowheads="1"/>
            </p:cNvSpPr>
            <p:nvPr/>
          </p:nvSpPr>
          <p:spPr bwMode="auto">
            <a:xfrm rot="5400000">
              <a:off x="3342481" y="3586957"/>
              <a:ext cx="2182813" cy="1270000"/>
            </a:xfrm>
            <a:prstGeom prst="rect">
              <a:avLst/>
            </a:prstGeom>
            <a:solidFill>
              <a:schemeClr val="accent1"/>
            </a:solidFill>
            <a:ln w="9525" cap="rnd">
              <a:solidFill>
                <a:schemeClr val="hlink"/>
              </a:solidFill>
              <a:miter lim="800000"/>
              <a:headEnd/>
              <a:tailEnd/>
            </a:ln>
            <a:effectLst/>
            <a:extLst>
              <a:ext uri="{AF507438-7753-43E0-B8FC-AC1667EBCBE1}">
                <a14:hiddenEffects xmlns:a14="http://schemas.microsoft.com/office/drawing/2010/main">
                  <a:effectLst>
                    <a:outerShdw dist="89803" dir="2700000" algn="ctr" rotWithShape="0">
                      <a:srgbClr val="005250"/>
                    </a:outerShdw>
                  </a:effectLst>
                </a14:hiddenEffects>
              </a:ext>
            </a:extLst>
          </p:spPr>
          <p:txBody>
            <a:bodyPr wrap="none" lIns="42841" tIns="21420" rIns="42841" bIns="21420" anchor="ctr"/>
            <a:lstStyle/>
            <a:p>
              <a:endParaRPr lang="zh-CN" altLang="en-US"/>
            </a:p>
          </p:txBody>
        </p:sp>
        <p:sp>
          <p:nvSpPr>
            <p:cNvPr id="51" name="Rectangle 53"/>
            <p:cNvSpPr>
              <a:spLocks noChangeArrowheads="1"/>
            </p:cNvSpPr>
            <p:nvPr/>
          </p:nvSpPr>
          <p:spPr bwMode="auto">
            <a:xfrm rot="5400000">
              <a:off x="5113337" y="3586163"/>
              <a:ext cx="2182813" cy="1271588"/>
            </a:xfrm>
            <a:prstGeom prst="rect">
              <a:avLst/>
            </a:prstGeom>
            <a:solidFill>
              <a:schemeClr val="accent1"/>
            </a:solidFill>
            <a:ln w="9525" cap="rnd">
              <a:solidFill>
                <a:schemeClr val="hlink"/>
              </a:solidFill>
              <a:miter lim="800000"/>
              <a:headEnd/>
              <a:tailEnd/>
            </a:ln>
            <a:effectLst/>
            <a:extLst>
              <a:ext uri="{AF507438-7753-43E0-B8FC-AC1667EBCBE1}">
                <a14:hiddenEffects xmlns:a14="http://schemas.microsoft.com/office/drawing/2010/main">
                  <a:effectLst>
                    <a:outerShdw dist="89803" dir="2700000" algn="ctr" rotWithShape="0">
                      <a:srgbClr val="005250"/>
                    </a:outerShdw>
                  </a:effectLst>
                </a14:hiddenEffects>
              </a:ext>
            </a:extLst>
          </p:spPr>
          <p:txBody>
            <a:bodyPr wrap="none" lIns="42841" tIns="21420" rIns="42841" bIns="21420" anchor="ctr"/>
            <a:lstStyle/>
            <a:p>
              <a:endParaRPr lang="zh-CN" altLang="en-US"/>
            </a:p>
          </p:txBody>
        </p:sp>
        <p:sp>
          <p:nvSpPr>
            <p:cNvPr id="52" name="Rectangle 54"/>
            <p:cNvSpPr>
              <a:spLocks noChangeArrowheads="1"/>
            </p:cNvSpPr>
            <p:nvPr/>
          </p:nvSpPr>
          <p:spPr bwMode="auto">
            <a:xfrm>
              <a:off x="2053001" y="3244850"/>
              <a:ext cx="1265237" cy="16650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400">
                  <a:solidFill>
                    <a:schemeClr val="accent2"/>
                  </a:solidFill>
                  <a:latin typeface="Verdana" panose="020B0604030504040204" pitchFamily="34" charset="0"/>
                  <a:ea typeface="楷体_GB2312" pitchFamily="49" charset="-122"/>
                </a:defRPr>
              </a:lvl2pPr>
              <a:lvl3pPr marL="1304925" indent="-395288">
                <a:spcBef>
                  <a:spcPct val="20000"/>
                </a:spcBef>
                <a:buClr>
                  <a:schemeClr val="accent2"/>
                </a:buClr>
                <a:buFont typeface="Wingdings" panose="05000000000000000000" pitchFamily="2" charset="2"/>
                <a:buChar char="o"/>
                <a:defRPr sz="2000">
                  <a:solidFill>
                    <a:schemeClr val="tx1"/>
                  </a:solidFill>
                  <a:latin typeface="Verdana" panose="020B0604030504040204" pitchFamily="34" charset="0"/>
                  <a:ea typeface="楷体_GB2312" pitchFamily="49" charset="-122"/>
                </a:defRPr>
              </a:lvl3pPr>
              <a:lvl4pPr marL="1693863" indent="-387350">
                <a:spcBef>
                  <a:spcPct val="20000"/>
                </a:spcBef>
                <a:buClr>
                  <a:schemeClr val="accent2"/>
                </a:buClr>
                <a:buFont typeface="Wingdings" panose="05000000000000000000" pitchFamily="2" charset="2"/>
                <a:buChar char="n"/>
                <a:defRPr>
                  <a:solidFill>
                    <a:schemeClr val="tx1"/>
                  </a:solidFill>
                  <a:latin typeface="Verdana" panose="020B0604030504040204" pitchFamily="34" charset="0"/>
                  <a:ea typeface="楷体_GB2312" pitchFamily="49"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9pPr>
            </a:lstStyle>
            <a:p>
              <a:pPr algn="dist">
                <a:buFont typeface="Wingdings" panose="05000000000000000000" pitchFamily="2" charset="2"/>
                <a:buNone/>
              </a:pPr>
              <a:r>
                <a:rPr lang="zh-CN" altLang="en-US" sz="2000" dirty="0">
                  <a:solidFill>
                    <a:schemeClr val="bg1">
                      <a:lumMod val="20000"/>
                      <a:lumOff val="80000"/>
                    </a:schemeClr>
                  </a:solidFill>
                  <a:latin typeface="+mn-ea"/>
                  <a:ea typeface="+mn-ea"/>
                </a:rPr>
                <a:t>同心多角化</a:t>
              </a:r>
            </a:p>
            <a:p>
              <a:pPr>
                <a:buFont typeface="Wingdings" panose="05000000000000000000" pitchFamily="2" charset="2"/>
                <a:buNone/>
              </a:pPr>
              <a:r>
                <a:rPr lang="zh-CN" altLang="en-US" sz="2000" dirty="0">
                  <a:solidFill>
                    <a:schemeClr val="bg1">
                      <a:lumMod val="20000"/>
                      <a:lumOff val="80000"/>
                    </a:schemeClr>
                  </a:solidFill>
                  <a:latin typeface="+mn-ea"/>
                  <a:ea typeface="+mn-ea"/>
                </a:rPr>
                <a:t>例：</a:t>
              </a:r>
            </a:p>
            <a:p>
              <a:pPr>
                <a:buFont typeface="Wingdings" panose="05000000000000000000" pitchFamily="2" charset="2"/>
                <a:buNone/>
              </a:pPr>
              <a:r>
                <a:rPr lang="zh-CN" altLang="en-US" sz="2000" dirty="0">
                  <a:solidFill>
                    <a:schemeClr val="bg1">
                      <a:lumMod val="20000"/>
                      <a:lumOff val="80000"/>
                    </a:schemeClr>
                  </a:solidFill>
                  <a:latin typeface="+mn-ea"/>
                  <a:ea typeface="+mn-ea"/>
                </a:rPr>
                <a:t>汽车制造商</a:t>
              </a:r>
            </a:p>
            <a:p>
              <a:pPr>
                <a:buFont typeface="Wingdings" panose="05000000000000000000" pitchFamily="2" charset="2"/>
                <a:buNone/>
              </a:pPr>
              <a:r>
                <a:rPr lang="zh-CN" altLang="en-US" sz="2000" dirty="0">
                  <a:solidFill>
                    <a:schemeClr val="bg1">
                      <a:lumMod val="20000"/>
                      <a:lumOff val="80000"/>
                    </a:schemeClr>
                  </a:solidFill>
                  <a:latin typeface="+mn-ea"/>
                  <a:ea typeface="+mn-ea"/>
                </a:rPr>
                <a:t>增加拖拉机</a:t>
              </a:r>
            </a:p>
            <a:p>
              <a:pPr>
                <a:buFont typeface="Wingdings" panose="05000000000000000000" pitchFamily="2" charset="2"/>
                <a:buNone/>
              </a:pPr>
              <a:r>
                <a:rPr lang="zh-CN" altLang="en-US" sz="2000" dirty="0">
                  <a:solidFill>
                    <a:schemeClr val="bg1">
                      <a:lumMod val="20000"/>
                      <a:lumOff val="80000"/>
                    </a:schemeClr>
                  </a:solidFill>
                  <a:latin typeface="+mn-ea"/>
                  <a:ea typeface="+mn-ea"/>
                </a:rPr>
                <a:t>生产</a:t>
              </a:r>
            </a:p>
          </p:txBody>
        </p:sp>
        <p:sp>
          <p:nvSpPr>
            <p:cNvPr id="53" name="Text Box 55"/>
            <p:cNvSpPr txBox="1">
              <a:spLocks noChangeArrowheads="1"/>
            </p:cNvSpPr>
            <p:nvPr/>
          </p:nvSpPr>
          <p:spPr bwMode="auto">
            <a:xfrm>
              <a:off x="3767023" y="3211361"/>
              <a:ext cx="1368425" cy="1751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9900" indent="-469900">
                <a:defRPr>
                  <a:solidFill>
                    <a:schemeClr val="tx1"/>
                  </a:solidFill>
                  <a:latin typeface="Arial" panose="020B0604020202020204" pitchFamily="34" charset="0"/>
                  <a:ea typeface="宋体" panose="02010600030101010101" pitchFamily="2" charset="-122"/>
                </a:defRPr>
              </a:lvl1pPr>
              <a:lvl2pPr marL="908050" indent="-436563">
                <a:defRPr>
                  <a:solidFill>
                    <a:schemeClr val="tx1"/>
                  </a:solidFill>
                  <a:latin typeface="Arial" panose="020B0604020202020204" pitchFamily="34" charset="0"/>
                  <a:ea typeface="宋体" panose="02010600030101010101" pitchFamily="2" charset="-122"/>
                </a:defRPr>
              </a:lvl2pPr>
              <a:lvl3pPr marL="1304925" indent="-395288">
                <a:defRPr>
                  <a:solidFill>
                    <a:schemeClr val="tx1"/>
                  </a:solidFill>
                  <a:latin typeface="Arial" panose="020B0604020202020204" pitchFamily="34" charset="0"/>
                  <a:ea typeface="宋体" panose="02010600030101010101" pitchFamily="2" charset="-122"/>
                </a:defRPr>
              </a:lvl3pPr>
              <a:lvl4pPr marL="1693863" indent="-387350">
                <a:defRPr>
                  <a:solidFill>
                    <a:schemeClr val="tx1"/>
                  </a:solidFill>
                  <a:latin typeface="Arial" panose="020B0604020202020204" pitchFamily="34" charset="0"/>
                  <a:ea typeface="宋体" panose="02010600030101010101" pitchFamily="2" charset="-122"/>
                </a:defRPr>
              </a:lvl4pPr>
              <a:lvl5pPr marL="2093913" indent="-398463">
                <a:defRPr>
                  <a:solidFill>
                    <a:schemeClr val="tx1"/>
                  </a:solidFill>
                  <a:latin typeface="Arial" panose="020B0604020202020204" pitchFamily="34" charset="0"/>
                  <a:ea typeface="宋体" panose="02010600030101010101" pitchFamily="2" charset="-122"/>
                </a:defRPr>
              </a:lvl5pPr>
              <a:lvl6pPr marL="2551113" indent="-398463"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008313" indent="-398463"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65513" indent="-398463"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922713" indent="-398463"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buClr>
                  <a:schemeClr val="accent2"/>
                </a:buClr>
              </a:pPr>
              <a:r>
                <a:rPr lang="zh-CN" altLang="en-US" sz="2000" dirty="0">
                  <a:solidFill>
                    <a:schemeClr val="bg1">
                      <a:lumMod val="20000"/>
                      <a:lumOff val="80000"/>
                    </a:schemeClr>
                  </a:solidFill>
                  <a:latin typeface="+mn-ea"/>
                  <a:ea typeface="+mn-ea"/>
                </a:rPr>
                <a:t>水平多角化</a:t>
              </a:r>
            </a:p>
            <a:p>
              <a:pPr>
                <a:spcBef>
                  <a:spcPct val="20000"/>
                </a:spcBef>
                <a:buClr>
                  <a:schemeClr val="accent2"/>
                </a:buClr>
              </a:pPr>
              <a:r>
                <a:rPr lang="zh-CN" altLang="en-US" sz="2000" dirty="0">
                  <a:solidFill>
                    <a:schemeClr val="bg1">
                      <a:lumMod val="20000"/>
                      <a:lumOff val="80000"/>
                    </a:schemeClr>
                  </a:solidFill>
                  <a:latin typeface="+mn-ea"/>
                  <a:ea typeface="+mn-ea"/>
                </a:rPr>
                <a:t>例</a:t>
              </a:r>
              <a:r>
                <a:rPr lang="en-US" altLang="zh-CN" sz="2000" dirty="0">
                  <a:solidFill>
                    <a:schemeClr val="bg1">
                      <a:lumMod val="20000"/>
                      <a:lumOff val="80000"/>
                    </a:schemeClr>
                  </a:solidFill>
                  <a:latin typeface="+mn-ea"/>
                  <a:ea typeface="+mn-ea"/>
                </a:rPr>
                <a:t>:</a:t>
              </a:r>
            </a:p>
            <a:p>
              <a:pPr>
                <a:spcBef>
                  <a:spcPct val="20000"/>
                </a:spcBef>
                <a:buClr>
                  <a:schemeClr val="accent2"/>
                </a:buClr>
              </a:pPr>
              <a:r>
                <a:rPr lang="zh-CN" altLang="en-US" sz="2000" dirty="0">
                  <a:solidFill>
                    <a:schemeClr val="bg1">
                      <a:lumMod val="20000"/>
                      <a:lumOff val="80000"/>
                    </a:schemeClr>
                  </a:solidFill>
                  <a:latin typeface="+mn-ea"/>
                  <a:ea typeface="+mn-ea"/>
                </a:rPr>
                <a:t>生产化肥的</a:t>
              </a:r>
            </a:p>
            <a:p>
              <a:pPr>
                <a:spcBef>
                  <a:spcPct val="20000"/>
                </a:spcBef>
                <a:buClr>
                  <a:schemeClr val="accent2"/>
                </a:buClr>
              </a:pPr>
              <a:r>
                <a:rPr lang="zh-CN" altLang="en-US" sz="2000" dirty="0">
                  <a:solidFill>
                    <a:schemeClr val="bg1">
                      <a:lumMod val="20000"/>
                      <a:lumOff val="80000"/>
                    </a:schemeClr>
                  </a:solidFill>
                  <a:latin typeface="+mn-ea"/>
                  <a:ea typeface="+mn-ea"/>
                </a:rPr>
                <a:t>企业增加农</a:t>
              </a:r>
            </a:p>
            <a:p>
              <a:pPr>
                <a:spcBef>
                  <a:spcPct val="20000"/>
                </a:spcBef>
                <a:buClr>
                  <a:schemeClr val="accent2"/>
                </a:buClr>
              </a:pPr>
              <a:r>
                <a:rPr lang="zh-CN" altLang="en-US" sz="2000" dirty="0">
                  <a:solidFill>
                    <a:schemeClr val="bg1">
                      <a:lumMod val="20000"/>
                      <a:lumOff val="80000"/>
                    </a:schemeClr>
                  </a:solidFill>
                  <a:latin typeface="+mn-ea"/>
                  <a:ea typeface="+mn-ea"/>
                </a:rPr>
                <a:t>药项目</a:t>
              </a:r>
            </a:p>
          </p:txBody>
        </p:sp>
        <p:sp>
          <p:nvSpPr>
            <p:cNvPr id="54" name="Text Box 56"/>
            <p:cNvSpPr txBox="1">
              <a:spLocks noChangeArrowheads="1"/>
            </p:cNvSpPr>
            <p:nvPr/>
          </p:nvSpPr>
          <p:spPr bwMode="auto">
            <a:xfrm>
              <a:off x="5475594" y="3220673"/>
              <a:ext cx="1655762" cy="2095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69900" indent="-469900">
                <a:defRPr>
                  <a:solidFill>
                    <a:schemeClr val="tx1"/>
                  </a:solidFill>
                  <a:latin typeface="Arial" panose="020B0604020202020204" pitchFamily="34" charset="0"/>
                  <a:ea typeface="宋体" panose="02010600030101010101" pitchFamily="2" charset="-122"/>
                </a:defRPr>
              </a:lvl1pPr>
              <a:lvl2pPr marL="908050" indent="-436563">
                <a:defRPr>
                  <a:solidFill>
                    <a:schemeClr val="tx1"/>
                  </a:solidFill>
                  <a:latin typeface="Arial" panose="020B0604020202020204" pitchFamily="34" charset="0"/>
                  <a:ea typeface="宋体" panose="02010600030101010101" pitchFamily="2" charset="-122"/>
                </a:defRPr>
              </a:lvl2pPr>
              <a:lvl3pPr marL="1304925" indent="-395288">
                <a:defRPr>
                  <a:solidFill>
                    <a:schemeClr val="tx1"/>
                  </a:solidFill>
                  <a:latin typeface="Arial" panose="020B0604020202020204" pitchFamily="34" charset="0"/>
                  <a:ea typeface="宋体" panose="02010600030101010101" pitchFamily="2" charset="-122"/>
                </a:defRPr>
              </a:lvl3pPr>
              <a:lvl4pPr marL="1693863" indent="-387350">
                <a:defRPr>
                  <a:solidFill>
                    <a:schemeClr val="tx1"/>
                  </a:solidFill>
                  <a:latin typeface="Arial" panose="020B0604020202020204" pitchFamily="34" charset="0"/>
                  <a:ea typeface="宋体" panose="02010600030101010101" pitchFamily="2" charset="-122"/>
                </a:defRPr>
              </a:lvl4pPr>
              <a:lvl5pPr marL="2093913" indent="-398463">
                <a:defRPr>
                  <a:solidFill>
                    <a:schemeClr val="tx1"/>
                  </a:solidFill>
                  <a:latin typeface="Arial" panose="020B0604020202020204" pitchFamily="34" charset="0"/>
                  <a:ea typeface="宋体" panose="02010600030101010101" pitchFamily="2" charset="-122"/>
                </a:defRPr>
              </a:lvl5pPr>
              <a:lvl6pPr marL="2551113" indent="-398463"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3008313" indent="-398463"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65513" indent="-398463"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922713" indent="-398463"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20000"/>
                </a:spcBef>
                <a:buClr>
                  <a:schemeClr val="accent2"/>
                </a:buClr>
                <a:buFont typeface="Wingdings" panose="05000000000000000000" pitchFamily="2" charset="2"/>
                <a:buNone/>
              </a:pPr>
              <a:r>
                <a:rPr lang="zh-CN" altLang="en-US" sz="2000" dirty="0">
                  <a:solidFill>
                    <a:schemeClr val="bg1">
                      <a:lumMod val="20000"/>
                      <a:lumOff val="80000"/>
                    </a:schemeClr>
                  </a:solidFill>
                  <a:latin typeface="+mn-ea"/>
                  <a:ea typeface="+mn-ea"/>
                </a:rPr>
                <a:t>跨行业多角化</a:t>
              </a:r>
              <a:endParaRPr lang="en-US" altLang="zh-CN" sz="2000" dirty="0">
                <a:solidFill>
                  <a:schemeClr val="bg1">
                    <a:lumMod val="20000"/>
                    <a:lumOff val="80000"/>
                  </a:schemeClr>
                </a:solidFill>
                <a:latin typeface="+mn-ea"/>
                <a:ea typeface="+mn-ea"/>
              </a:endParaRPr>
            </a:p>
            <a:p>
              <a:pPr>
                <a:spcBef>
                  <a:spcPct val="20000"/>
                </a:spcBef>
                <a:buClr>
                  <a:schemeClr val="accent2"/>
                </a:buClr>
                <a:buFont typeface="Wingdings" panose="05000000000000000000" pitchFamily="2" charset="2"/>
                <a:buNone/>
              </a:pPr>
              <a:r>
                <a:rPr lang="zh-CN" altLang="en-US" sz="2000" dirty="0">
                  <a:solidFill>
                    <a:schemeClr val="bg1">
                      <a:lumMod val="20000"/>
                      <a:lumOff val="80000"/>
                    </a:schemeClr>
                  </a:solidFill>
                  <a:latin typeface="+mn-ea"/>
                  <a:ea typeface="+mn-ea"/>
                </a:rPr>
                <a:t>例：</a:t>
              </a:r>
            </a:p>
            <a:p>
              <a:pPr>
                <a:spcBef>
                  <a:spcPct val="20000"/>
                </a:spcBef>
                <a:buClr>
                  <a:schemeClr val="accent2"/>
                </a:buClr>
                <a:buFont typeface="Wingdings" panose="05000000000000000000" pitchFamily="2" charset="2"/>
                <a:buNone/>
              </a:pPr>
              <a:r>
                <a:rPr lang="zh-CN" altLang="en-US" sz="2000" dirty="0">
                  <a:solidFill>
                    <a:schemeClr val="bg1">
                      <a:lumMod val="20000"/>
                      <a:lumOff val="80000"/>
                    </a:schemeClr>
                  </a:solidFill>
                  <a:latin typeface="+mn-ea"/>
                  <a:ea typeface="+mn-ea"/>
                </a:rPr>
                <a:t>企业兼并收</a:t>
              </a:r>
            </a:p>
            <a:p>
              <a:pPr>
                <a:spcBef>
                  <a:spcPct val="20000"/>
                </a:spcBef>
                <a:buClr>
                  <a:schemeClr val="accent2"/>
                </a:buClr>
                <a:buFont typeface="Wingdings" panose="05000000000000000000" pitchFamily="2" charset="2"/>
                <a:buNone/>
              </a:pPr>
              <a:r>
                <a:rPr lang="zh-CN" altLang="en-US" sz="2000" dirty="0">
                  <a:solidFill>
                    <a:schemeClr val="bg1">
                      <a:lumMod val="20000"/>
                      <a:lumOff val="80000"/>
                    </a:schemeClr>
                  </a:solidFill>
                  <a:latin typeface="+mn-ea"/>
                  <a:ea typeface="+mn-ea"/>
                </a:rPr>
                <a:t>购其他企业</a:t>
              </a:r>
            </a:p>
            <a:p>
              <a:pPr>
                <a:spcBef>
                  <a:spcPct val="20000"/>
                </a:spcBef>
                <a:buClr>
                  <a:schemeClr val="accent2"/>
                </a:buClr>
                <a:buFont typeface="Wingdings" panose="05000000000000000000" pitchFamily="2" charset="2"/>
                <a:buNone/>
              </a:pPr>
              <a:r>
                <a:rPr lang="zh-CN" altLang="en-US" sz="2000" dirty="0">
                  <a:solidFill>
                    <a:schemeClr val="bg1">
                      <a:lumMod val="20000"/>
                      <a:lumOff val="80000"/>
                    </a:schemeClr>
                  </a:solidFill>
                  <a:latin typeface="+mn-ea"/>
                  <a:ea typeface="+mn-ea"/>
                </a:rPr>
                <a:t>或者投资其</a:t>
              </a:r>
            </a:p>
            <a:p>
              <a:pPr>
                <a:spcBef>
                  <a:spcPct val="20000"/>
                </a:spcBef>
                <a:buClr>
                  <a:schemeClr val="accent2"/>
                </a:buClr>
                <a:buFont typeface="Wingdings" panose="05000000000000000000" pitchFamily="2" charset="2"/>
                <a:buNone/>
              </a:pPr>
              <a:r>
                <a:rPr lang="zh-CN" altLang="en-US" sz="2000" dirty="0">
                  <a:solidFill>
                    <a:schemeClr val="bg1">
                      <a:lumMod val="20000"/>
                      <a:lumOff val="80000"/>
                    </a:schemeClr>
                  </a:solidFill>
                  <a:latin typeface="+mn-ea"/>
                  <a:ea typeface="+mn-ea"/>
                </a:rPr>
                <a:t>他行业</a:t>
              </a:r>
            </a:p>
          </p:txBody>
        </p:sp>
      </p:grpSp>
    </p:spTree>
    <p:extLst>
      <p:ext uri="{BB962C8B-B14F-4D97-AF65-F5344CB8AC3E}">
        <p14:creationId xmlns:p14="http://schemas.microsoft.com/office/powerpoint/2010/main" val="12434477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a:t>
            </a:fld>
            <a:endParaRPr lang="en-GB" altLang="en-GB"/>
          </a:p>
        </p:txBody>
      </p:sp>
      <p:grpSp>
        <p:nvGrpSpPr>
          <p:cNvPr id="12" name="组合 11"/>
          <p:cNvGrpSpPr/>
          <p:nvPr/>
        </p:nvGrpSpPr>
        <p:grpSpPr>
          <a:xfrm>
            <a:off x="827583" y="1484784"/>
            <a:ext cx="7935417" cy="3096344"/>
            <a:chOff x="762000" y="2995613"/>
            <a:chExt cx="7848600" cy="3024187"/>
          </a:xfrm>
        </p:grpSpPr>
        <p:sp>
          <p:nvSpPr>
            <p:cNvPr id="5" name="Rectangle 4"/>
            <p:cNvSpPr>
              <a:spLocks noChangeArrowheads="1"/>
            </p:cNvSpPr>
            <p:nvPr/>
          </p:nvSpPr>
          <p:spPr bwMode="auto">
            <a:xfrm>
              <a:off x="762000" y="2995613"/>
              <a:ext cx="2160588" cy="1152525"/>
            </a:xfrm>
            <a:prstGeom prst="rect">
              <a:avLst/>
            </a:prstGeom>
            <a:solidFill>
              <a:srgbClr val="CC99FF"/>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CC99FF"/>
              </a:extrusionClr>
              <a:contourClr>
                <a:srgbClr val="CC99FF"/>
              </a:contourClr>
            </a:sp3d>
          </p:spPr>
          <p:txBody>
            <a:bodyPr wrap="none" anchor="ctr">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75EFA6"/>
                  </a:solidFill>
                  <a:latin typeface="Verdana" panose="020B0604030504040204" pitchFamily="34" charset="0"/>
                  <a:ea typeface="楷体_GB2312" pitchFamily="49" charset="-122"/>
                </a:rPr>
                <a:t>战略是指企业为了</a:t>
              </a:r>
            </a:p>
            <a:p>
              <a:r>
                <a:rPr lang="zh-CN" altLang="en-US" sz="2000" dirty="0">
                  <a:solidFill>
                    <a:srgbClr val="75EFA6"/>
                  </a:solidFill>
                  <a:latin typeface="Verdana" panose="020B0604030504040204" pitchFamily="34" charset="0"/>
                  <a:ea typeface="楷体_GB2312" pitchFamily="49" charset="-122"/>
                </a:rPr>
                <a:t>实现预定目标所作</a:t>
              </a:r>
            </a:p>
            <a:p>
              <a:r>
                <a:rPr lang="zh-CN" altLang="en-US" sz="2000" dirty="0">
                  <a:solidFill>
                    <a:srgbClr val="75EFA6"/>
                  </a:solidFill>
                  <a:latin typeface="Verdana" panose="020B0604030504040204" pitchFamily="34" charset="0"/>
                  <a:ea typeface="楷体_GB2312" pitchFamily="49" charset="-122"/>
                </a:rPr>
                <a:t>的</a:t>
              </a:r>
              <a:r>
                <a:rPr lang="zh-CN" altLang="en-US" sz="2000" b="1" dirty="0">
                  <a:solidFill>
                    <a:srgbClr val="FF0000"/>
                  </a:solidFill>
                  <a:latin typeface="Verdana" panose="020B0604030504040204" pitchFamily="34" charset="0"/>
                  <a:ea typeface="楷体_GB2312" pitchFamily="49" charset="-122"/>
                </a:rPr>
                <a:t>全盘考虑和统筹</a:t>
              </a:r>
            </a:p>
            <a:p>
              <a:r>
                <a:rPr lang="zh-CN" altLang="en-US" sz="2000" b="1" dirty="0">
                  <a:solidFill>
                    <a:srgbClr val="FF0000"/>
                  </a:solidFill>
                  <a:latin typeface="Verdana" panose="020B0604030504040204" pitchFamily="34" charset="0"/>
                  <a:ea typeface="楷体_GB2312" pitchFamily="49" charset="-122"/>
                </a:rPr>
                <a:t>安排</a:t>
              </a:r>
            </a:p>
          </p:txBody>
        </p:sp>
        <p:sp>
          <p:nvSpPr>
            <p:cNvPr id="6" name="Rectangle 5"/>
            <p:cNvSpPr>
              <a:spLocks noChangeArrowheads="1"/>
            </p:cNvSpPr>
            <p:nvPr/>
          </p:nvSpPr>
          <p:spPr bwMode="auto">
            <a:xfrm>
              <a:off x="762000" y="4867275"/>
              <a:ext cx="2160588" cy="1152525"/>
            </a:xfrm>
            <a:prstGeom prst="rect">
              <a:avLst/>
            </a:prstGeom>
            <a:solidFill>
              <a:srgbClr val="CC99FF"/>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CC99FF"/>
              </a:extrusionClr>
              <a:contourClr>
                <a:srgbClr val="CC99FF"/>
              </a:contourClr>
            </a:sp3d>
          </p:spPr>
          <p:txBody>
            <a:bodyPr wrap="none" anchor="ctr">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75EFA6"/>
                  </a:solidFill>
                  <a:latin typeface="Verdana" panose="020B0604030504040204" pitchFamily="34" charset="0"/>
                  <a:ea typeface="楷体_GB2312" pitchFamily="49" charset="-122"/>
                </a:rPr>
                <a:t>战术是指为实现目</a:t>
              </a:r>
            </a:p>
            <a:p>
              <a:r>
                <a:rPr lang="zh-CN" altLang="en-US" sz="2000" dirty="0">
                  <a:solidFill>
                    <a:srgbClr val="75EFA6"/>
                  </a:solidFill>
                  <a:latin typeface="Verdana" panose="020B0604030504040204" pitchFamily="34" charset="0"/>
                  <a:ea typeface="楷体_GB2312" pitchFamily="49" charset="-122"/>
                </a:rPr>
                <a:t>标而采取的</a:t>
              </a:r>
              <a:r>
                <a:rPr lang="zh-CN" altLang="en-US" sz="2000" b="1" dirty="0">
                  <a:solidFill>
                    <a:srgbClr val="FF0000"/>
                  </a:solidFill>
                  <a:latin typeface="Verdana" panose="020B0604030504040204" pitchFamily="34" charset="0"/>
                  <a:ea typeface="楷体_GB2312" pitchFamily="49" charset="-122"/>
                </a:rPr>
                <a:t>具体行</a:t>
              </a:r>
            </a:p>
            <a:p>
              <a:r>
                <a:rPr lang="zh-CN" altLang="en-US" sz="2000" b="1" dirty="0">
                  <a:solidFill>
                    <a:srgbClr val="FF0000"/>
                  </a:solidFill>
                  <a:latin typeface="Verdana" panose="020B0604030504040204" pitchFamily="34" charset="0"/>
                  <a:ea typeface="楷体_GB2312" pitchFamily="49" charset="-122"/>
                </a:rPr>
                <a:t>动</a:t>
              </a:r>
            </a:p>
          </p:txBody>
        </p:sp>
        <p:sp>
          <p:nvSpPr>
            <p:cNvPr id="7" name="Rectangle 6"/>
            <p:cNvSpPr>
              <a:spLocks noChangeArrowheads="1"/>
            </p:cNvSpPr>
            <p:nvPr/>
          </p:nvSpPr>
          <p:spPr bwMode="auto">
            <a:xfrm>
              <a:off x="6450012" y="3769242"/>
              <a:ext cx="2160588" cy="1242495"/>
            </a:xfrm>
            <a:prstGeom prst="rect">
              <a:avLst/>
            </a:prstGeom>
            <a:solidFill>
              <a:srgbClr val="CC99FF"/>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CC99FF"/>
              </a:extrusionClr>
              <a:contourClr>
                <a:srgbClr val="CC99FF"/>
              </a:contourClr>
            </a:sp3d>
          </p:spPr>
          <p:txBody>
            <a:bodyPr wrap="none" anchor="ctr">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75EFA6"/>
                  </a:solidFill>
                  <a:latin typeface="Verdana" panose="020B0604030504040204" pitchFamily="34" charset="0"/>
                  <a:ea typeface="楷体_GB2312" pitchFamily="49" charset="-122"/>
                </a:rPr>
                <a:t>逆向营销：战术应当</a:t>
              </a:r>
            </a:p>
            <a:p>
              <a:r>
                <a:rPr lang="zh-CN" altLang="en-US" sz="2000" dirty="0">
                  <a:solidFill>
                    <a:srgbClr val="75EFA6"/>
                  </a:solidFill>
                  <a:latin typeface="Verdana" panose="020B0604030504040204" pitchFamily="34" charset="0"/>
                  <a:ea typeface="楷体_GB2312" pitchFamily="49" charset="-122"/>
                </a:rPr>
                <a:t>支配战略，然后战略</a:t>
              </a:r>
            </a:p>
            <a:p>
              <a:r>
                <a:rPr lang="zh-CN" altLang="en-US" sz="2000" dirty="0">
                  <a:solidFill>
                    <a:srgbClr val="75EFA6"/>
                  </a:solidFill>
                  <a:latin typeface="Verdana" panose="020B0604030504040204" pitchFamily="34" charset="0"/>
                  <a:ea typeface="楷体_GB2312" pitchFamily="49" charset="-122"/>
                </a:rPr>
                <a:t>推动战术</a:t>
              </a:r>
            </a:p>
          </p:txBody>
        </p:sp>
        <p:sp>
          <p:nvSpPr>
            <p:cNvPr id="8" name="Line 7"/>
            <p:cNvSpPr>
              <a:spLocks noChangeShapeType="1"/>
            </p:cNvSpPr>
            <p:nvPr/>
          </p:nvSpPr>
          <p:spPr bwMode="auto">
            <a:xfrm>
              <a:off x="2921000" y="3500438"/>
              <a:ext cx="649288" cy="719137"/>
            </a:xfrm>
            <a:prstGeom prst="line">
              <a:avLst/>
            </a:prstGeom>
            <a:noFill/>
            <a:ln w="57150">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 name="Rectangle 8"/>
            <p:cNvSpPr>
              <a:spLocks noChangeArrowheads="1"/>
            </p:cNvSpPr>
            <p:nvPr/>
          </p:nvSpPr>
          <p:spPr bwMode="auto">
            <a:xfrm>
              <a:off x="3570288" y="3932238"/>
              <a:ext cx="2160587" cy="1152525"/>
            </a:xfrm>
            <a:prstGeom prst="rect">
              <a:avLst/>
            </a:prstGeom>
            <a:solidFill>
              <a:srgbClr val="CC99FF"/>
            </a:solidFill>
            <a:ln w="9525">
              <a:miter lim="800000"/>
              <a:headEnd/>
              <a:tailEnd/>
            </a:ln>
            <a:scene3d>
              <a:camera prst="legacyObliqueTopRight"/>
              <a:lightRig rig="legacyFlat3" dir="b"/>
            </a:scene3d>
            <a:sp3d extrusionH="430200" prstMaterial="legacyMatte">
              <a:bevelT w="13500" h="13500" prst="angle"/>
              <a:bevelB w="13500" h="13500" prst="angle"/>
              <a:extrusionClr>
                <a:srgbClr val="CC99FF"/>
              </a:extrusionClr>
              <a:contourClr>
                <a:srgbClr val="CC99FF"/>
              </a:contourClr>
            </a:sp3d>
          </p:spPr>
          <p:txBody>
            <a:bodyPr wrap="none" anchor="ctr">
              <a:flatTx/>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000" dirty="0">
                  <a:solidFill>
                    <a:srgbClr val="75EFA6"/>
                  </a:solidFill>
                  <a:latin typeface="Verdana" panose="020B0604030504040204" pitchFamily="34" charset="0"/>
                  <a:ea typeface="楷体_GB2312" pitchFamily="49" charset="-122"/>
                </a:rPr>
                <a:t>战略和战术的区别</a:t>
              </a:r>
            </a:p>
          </p:txBody>
        </p:sp>
        <p:sp>
          <p:nvSpPr>
            <p:cNvPr id="10" name="Line 9"/>
            <p:cNvSpPr>
              <a:spLocks noChangeShapeType="1"/>
            </p:cNvSpPr>
            <p:nvPr/>
          </p:nvSpPr>
          <p:spPr bwMode="auto">
            <a:xfrm>
              <a:off x="5873750" y="4435475"/>
              <a:ext cx="576263" cy="0"/>
            </a:xfrm>
            <a:prstGeom prst="line">
              <a:avLst/>
            </a:prstGeom>
            <a:noFill/>
            <a:ln w="57150">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 name="Line 10"/>
            <p:cNvSpPr>
              <a:spLocks noChangeShapeType="1"/>
            </p:cNvSpPr>
            <p:nvPr/>
          </p:nvSpPr>
          <p:spPr bwMode="auto">
            <a:xfrm flipV="1">
              <a:off x="3065463" y="4724400"/>
              <a:ext cx="504825" cy="576263"/>
            </a:xfrm>
            <a:prstGeom prst="line">
              <a:avLst/>
            </a:prstGeom>
            <a:noFill/>
            <a:ln w="57150">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3227161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2.2  </a:t>
            </a:r>
            <a:r>
              <a:rPr lang="zh-CN" altLang="en-US" dirty="0"/>
              <a:t>汽车市场营销竞争战略</a:t>
            </a:r>
          </a:p>
        </p:txBody>
      </p:sp>
      <p:sp>
        <p:nvSpPr>
          <p:cNvPr id="3" name="内容占位符 2"/>
          <p:cNvSpPr>
            <a:spLocks noGrp="1"/>
          </p:cNvSpPr>
          <p:nvPr>
            <p:ph idx="1"/>
          </p:nvPr>
        </p:nvSpPr>
        <p:spPr/>
        <p:txBody>
          <a:bodyPr/>
          <a:lstStyle/>
          <a:p>
            <a:r>
              <a:rPr lang="en-US" altLang="zh-CN" sz="2400" dirty="0">
                <a:latin typeface="+mn-ea"/>
              </a:rPr>
              <a:t>2.2.1</a:t>
            </a:r>
            <a:r>
              <a:rPr lang="zh-CN" altLang="en-US" sz="2400" dirty="0">
                <a:latin typeface="+mn-ea"/>
              </a:rPr>
              <a:t>识别竞争者</a:t>
            </a:r>
            <a:endParaRPr lang="en-US" altLang="zh-CN" sz="2400" dirty="0">
              <a:latin typeface="+mn-ea"/>
            </a:endParaRPr>
          </a:p>
          <a:p>
            <a:pPr marL="0" indent="0">
              <a:buNone/>
            </a:pPr>
            <a:r>
              <a:rPr lang="zh-CN" altLang="en-US" sz="2400" dirty="0"/>
              <a:t>识别竞争者看起来是一项简单的任务。</a:t>
            </a:r>
            <a:endParaRPr lang="en-US" altLang="zh-CN" sz="2400" dirty="0"/>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狭义上</a:t>
            </a:r>
            <a:r>
              <a:rPr lang="zh-CN" altLang="en-US" sz="2400" dirty="0">
                <a:latin typeface="微软雅黑" panose="020B0503020204020204" pitchFamily="34" charset="-122"/>
                <a:ea typeface="微软雅黑" panose="020B0503020204020204" pitchFamily="34" charset="-122"/>
              </a:rPr>
              <a:t>，可以把竞争者定位为以</a:t>
            </a:r>
            <a:r>
              <a:rPr lang="zh-CN" altLang="en-US" sz="2400" dirty="0">
                <a:solidFill>
                  <a:srgbClr val="C00000"/>
                </a:solidFill>
                <a:latin typeface="微软雅黑" panose="020B0503020204020204" pitchFamily="34" charset="-122"/>
                <a:ea typeface="微软雅黑" panose="020B0503020204020204" pitchFamily="34" charset="-122"/>
              </a:rPr>
              <a:t>相似的价格</a:t>
            </a:r>
            <a:r>
              <a:rPr lang="zh-CN" altLang="en-US" sz="2400" dirty="0">
                <a:latin typeface="微软雅黑" panose="020B0503020204020204" pitchFamily="34" charset="-122"/>
                <a:ea typeface="微软雅黑" panose="020B0503020204020204" pitchFamily="34" charset="-122"/>
              </a:rPr>
              <a:t>向</a:t>
            </a:r>
            <a:r>
              <a:rPr lang="zh-CN" altLang="en-US" sz="2400" dirty="0">
                <a:solidFill>
                  <a:srgbClr val="C00000"/>
                </a:solidFill>
                <a:latin typeface="微软雅黑" panose="020B0503020204020204" pitchFamily="34" charset="-122"/>
                <a:ea typeface="微软雅黑" panose="020B0503020204020204" pitchFamily="34" charset="-122"/>
              </a:rPr>
              <a:t>相同的顾客</a:t>
            </a:r>
            <a:r>
              <a:rPr lang="zh-CN" altLang="en-US" sz="2400" dirty="0">
                <a:latin typeface="微软雅黑" panose="020B0503020204020204" pitchFamily="34" charset="-122"/>
                <a:ea typeface="微软雅黑" panose="020B0503020204020204" pitchFamily="34" charset="-122"/>
              </a:rPr>
              <a:t>提供</a:t>
            </a:r>
            <a:r>
              <a:rPr lang="zh-CN" altLang="en-US" sz="2400" dirty="0">
                <a:solidFill>
                  <a:srgbClr val="C00000"/>
                </a:solidFill>
                <a:latin typeface="微软雅黑" panose="020B0503020204020204" pitchFamily="34" charset="-122"/>
                <a:ea typeface="微软雅黑" panose="020B0503020204020204" pitchFamily="34" charset="-122"/>
              </a:rPr>
              <a:t>类似产品和服务</a:t>
            </a:r>
            <a:r>
              <a:rPr lang="zh-CN" altLang="en-US" sz="2400" dirty="0">
                <a:latin typeface="微软雅黑" panose="020B0503020204020204" pitchFamily="34" charset="-122"/>
                <a:ea typeface="微软雅黑" panose="020B0503020204020204" pitchFamily="34" charset="-122"/>
              </a:rPr>
              <a:t>的</a:t>
            </a:r>
            <a:r>
              <a:rPr lang="zh-CN" altLang="en-US" sz="2400" dirty="0">
                <a:solidFill>
                  <a:srgbClr val="C00000"/>
                </a:solidFill>
                <a:latin typeface="微软雅黑" panose="020B0503020204020204" pitchFamily="34" charset="-122"/>
                <a:ea typeface="微软雅黑" panose="020B0503020204020204" pitchFamily="34" charset="-122"/>
              </a:rPr>
              <a:t>其他企业</a:t>
            </a:r>
            <a:r>
              <a:rPr lang="zh-CN" altLang="en-US" sz="2400" dirty="0">
                <a:latin typeface="微软雅黑" panose="020B0503020204020204" pitchFamily="34" charset="-122"/>
                <a:ea typeface="微软雅黑" panose="020B0503020204020204" pitchFamily="34" charset="-122"/>
              </a:rPr>
              <a:t>。</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20</a:t>
            </a:fld>
            <a:endParaRPr lang="en-GB" altLang="en-GB"/>
          </a:p>
        </p:txBody>
      </p:sp>
    </p:spTree>
    <p:extLst>
      <p:ext uri="{BB962C8B-B14F-4D97-AF65-F5344CB8AC3E}">
        <p14:creationId xmlns:p14="http://schemas.microsoft.com/office/powerpoint/2010/main" val="32018253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lgn="just"/>
            <a:r>
              <a:rPr lang="en-US" altLang="zh-CN" sz="2400" dirty="0">
                <a:latin typeface="华文中宋"/>
              </a:rPr>
              <a:t>1.</a:t>
            </a:r>
            <a:r>
              <a:rPr lang="zh-CN" altLang="en-US" sz="2400" dirty="0">
                <a:latin typeface="华文中宋"/>
              </a:rPr>
              <a:t>竞争的四种层次</a:t>
            </a:r>
          </a:p>
          <a:p>
            <a:pPr marL="0" lvl="0" indent="0" algn="just">
              <a:buNone/>
            </a:pPr>
            <a:r>
              <a:rPr lang="zh-CN" altLang="en-US" sz="2400" dirty="0">
                <a:latin typeface="华文中宋"/>
              </a:rPr>
              <a:t>（</a:t>
            </a:r>
            <a:r>
              <a:rPr lang="en-US" altLang="zh-CN" sz="2400" dirty="0">
                <a:latin typeface="华文中宋"/>
              </a:rPr>
              <a:t>1</a:t>
            </a:r>
            <a:r>
              <a:rPr lang="zh-CN" altLang="en-US" sz="2400" dirty="0">
                <a:latin typeface="华文中宋"/>
              </a:rPr>
              <a:t>）愿望竞争者：指提供不同的产品以</a:t>
            </a:r>
            <a:r>
              <a:rPr lang="zh-CN" altLang="en-US" sz="2400" dirty="0">
                <a:solidFill>
                  <a:srgbClr val="A13D3A"/>
                </a:solidFill>
                <a:latin typeface="华文中宋"/>
              </a:rPr>
              <a:t>满足不同需求</a:t>
            </a:r>
            <a:r>
              <a:rPr lang="zh-CN" altLang="en-US" sz="2400" dirty="0">
                <a:latin typeface="华文中宋"/>
              </a:rPr>
              <a:t>的竞争者。</a:t>
            </a:r>
          </a:p>
          <a:p>
            <a:pPr marL="0" lvl="0" indent="0" algn="just">
              <a:buNone/>
            </a:pPr>
            <a:r>
              <a:rPr lang="zh-CN" altLang="en-US" sz="2400" dirty="0">
                <a:latin typeface="华文中宋"/>
              </a:rPr>
              <a:t>（</a:t>
            </a:r>
            <a:r>
              <a:rPr lang="en-US" altLang="zh-CN" sz="2400" dirty="0">
                <a:latin typeface="华文中宋"/>
              </a:rPr>
              <a:t>2</a:t>
            </a:r>
            <a:r>
              <a:rPr lang="zh-CN" altLang="en-US" sz="2400" dirty="0">
                <a:latin typeface="华文中宋"/>
              </a:rPr>
              <a:t>）平行竞争者：指能</a:t>
            </a:r>
            <a:r>
              <a:rPr lang="zh-CN" altLang="en-US" sz="2400" dirty="0">
                <a:solidFill>
                  <a:srgbClr val="A13D3A"/>
                </a:solidFill>
                <a:latin typeface="华文中宋"/>
              </a:rPr>
              <a:t>满足统一需求</a:t>
            </a:r>
            <a:r>
              <a:rPr lang="zh-CN" altLang="en-US" sz="2400" dirty="0">
                <a:latin typeface="华文中宋"/>
              </a:rPr>
              <a:t>的</a:t>
            </a:r>
            <a:r>
              <a:rPr lang="zh-CN" altLang="en-US" sz="2400" dirty="0">
                <a:solidFill>
                  <a:srgbClr val="A13D3A"/>
                </a:solidFill>
                <a:latin typeface="华文中宋"/>
              </a:rPr>
              <a:t>各种产品</a:t>
            </a:r>
            <a:r>
              <a:rPr lang="zh-CN" altLang="en-US" sz="2400" dirty="0">
                <a:latin typeface="华文中宋"/>
              </a:rPr>
              <a:t>的竞争。</a:t>
            </a:r>
          </a:p>
          <a:p>
            <a:pPr marL="0" lvl="0" indent="0" algn="just">
              <a:buNone/>
            </a:pPr>
            <a:r>
              <a:rPr lang="zh-CN" altLang="en-US" sz="2400" dirty="0">
                <a:latin typeface="华文中宋"/>
              </a:rPr>
              <a:t>（</a:t>
            </a:r>
            <a:r>
              <a:rPr lang="en-US" altLang="zh-CN" sz="2400" dirty="0">
                <a:latin typeface="华文中宋"/>
              </a:rPr>
              <a:t>3</a:t>
            </a:r>
            <a:r>
              <a:rPr lang="zh-CN" altLang="en-US" sz="2400" dirty="0">
                <a:latin typeface="华文中宋"/>
              </a:rPr>
              <a:t>）产品形式竞争者：指满足同一需求的</a:t>
            </a:r>
            <a:r>
              <a:rPr lang="zh-CN" altLang="en-US" sz="2400" dirty="0">
                <a:solidFill>
                  <a:srgbClr val="A13D3A"/>
                </a:solidFill>
                <a:latin typeface="华文中宋"/>
              </a:rPr>
              <a:t>产品的各种形式间</a:t>
            </a:r>
            <a:r>
              <a:rPr lang="zh-CN" altLang="en-US" sz="2400" dirty="0">
                <a:latin typeface="华文中宋"/>
              </a:rPr>
              <a:t>的竞争。</a:t>
            </a:r>
          </a:p>
          <a:p>
            <a:pPr marL="0" lvl="0" indent="0" algn="just">
              <a:buNone/>
            </a:pPr>
            <a:r>
              <a:rPr lang="zh-CN" altLang="en-US" sz="2400" dirty="0">
                <a:latin typeface="华文中宋"/>
              </a:rPr>
              <a:t>（</a:t>
            </a:r>
            <a:r>
              <a:rPr lang="en-US" altLang="zh-CN" sz="2400" dirty="0">
                <a:latin typeface="华文中宋"/>
              </a:rPr>
              <a:t>4</a:t>
            </a:r>
            <a:r>
              <a:rPr lang="zh-CN" altLang="en-US" sz="2400" dirty="0">
                <a:latin typeface="华文中宋"/>
              </a:rPr>
              <a:t>）品牌竞争者：指满足同一需求的同种形式产品的</a:t>
            </a:r>
            <a:r>
              <a:rPr lang="zh-CN" altLang="en-US" sz="2400" dirty="0">
                <a:solidFill>
                  <a:srgbClr val="A13D3A"/>
                </a:solidFill>
                <a:latin typeface="华文中宋"/>
              </a:rPr>
              <a:t>各种品牌</a:t>
            </a:r>
            <a:r>
              <a:rPr lang="zh-CN" altLang="en-US" sz="2400" dirty="0">
                <a:latin typeface="华文中宋"/>
              </a:rPr>
              <a:t>之间的竞争。</a:t>
            </a:r>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21</a:t>
            </a:fld>
            <a:endParaRPr lang="en-GB" altLang="en-GB"/>
          </a:p>
        </p:txBody>
      </p:sp>
      <p:sp>
        <p:nvSpPr>
          <p:cNvPr id="5" name="矩形 4"/>
          <p:cNvSpPr/>
          <p:nvPr/>
        </p:nvSpPr>
        <p:spPr>
          <a:xfrm>
            <a:off x="395536" y="5116336"/>
            <a:ext cx="8427545" cy="1200329"/>
          </a:xfrm>
          <a:prstGeom prst="rect">
            <a:avLst/>
          </a:prstGeom>
        </p:spPr>
        <p:txBody>
          <a:bodyPr wrap="square">
            <a:spAutoFit/>
          </a:bodyPr>
          <a:lstStyle/>
          <a:p>
            <a:pPr marL="342900" lvl="0" indent="-342900" algn="just" fontAlgn="base">
              <a:spcBef>
                <a:spcPct val="50000"/>
              </a:spcBef>
              <a:spcAft>
                <a:spcPct val="0"/>
              </a:spcAft>
            </a:pPr>
            <a:r>
              <a:rPr lang="zh-CN" altLang="en-US" sz="2400" b="1" kern="0" dirty="0">
                <a:solidFill>
                  <a:srgbClr val="000000"/>
                </a:solidFill>
                <a:latin typeface="幼圆" panose="02010509060101010101" pitchFamily="49" charset="-122"/>
                <a:ea typeface="幼圆" panose="02010509060101010101" pitchFamily="49" charset="-122"/>
              </a:rPr>
              <a:t>  企业要树立</a:t>
            </a:r>
            <a:r>
              <a:rPr lang="zh-CN" altLang="en-US" sz="2400" b="1" kern="0" dirty="0">
                <a:solidFill>
                  <a:srgbClr val="000000"/>
                </a:solidFill>
                <a:latin typeface="Arial" panose="020B0604020202020204" pitchFamily="34" charset="0"/>
                <a:ea typeface="幼圆" panose="02010509060101010101" pitchFamily="49" charset="-122"/>
              </a:rPr>
              <a:t>“</a:t>
            </a:r>
            <a:r>
              <a:rPr lang="zh-CN" altLang="en-US" sz="2400" b="1" kern="0" dirty="0">
                <a:solidFill>
                  <a:srgbClr val="000000"/>
                </a:solidFill>
                <a:latin typeface="幼圆" panose="02010509060101010101" pitchFamily="49" charset="-122"/>
                <a:ea typeface="幼圆" panose="02010509060101010101" pitchFamily="49" charset="-122"/>
              </a:rPr>
              <a:t>大竞争者观念</a:t>
            </a:r>
            <a:r>
              <a:rPr lang="zh-CN" altLang="en-US" sz="2400" b="1" kern="0" dirty="0">
                <a:solidFill>
                  <a:srgbClr val="000000"/>
                </a:solidFill>
                <a:latin typeface="Arial" panose="020B0604020202020204" pitchFamily="34" charset="0"/>
                <a:ea typeface="幼圆" panose="02010509060101010101" pitchFamily="49" charset="-122"/>
              </a:rPr>
              <a:t>”</a:t>
            </a:r>
            <a:r>
              <a:rPr lang="zh-CN" altLang="en-US" sz="2400" b="1" kern="0" dirty="0">
                <a:solidFill>
                  <a:srgbClr val="000000"/>
                </a:solidFill>
                <a:latin typeface="幼圆" panose="02010509060101010101" pitchFamily="49" charset="-122"/>
                <a:ea typeface="幼圆" panose="02010509060101010101" pitchFamily="49" charset="-122"/>
              </a:rPr>
              <a:t>。不仅要密切关注</a:t>
            </a:r>
            <a:r>
              <a:rPr lang="zh-CN" altLang="en-US" sz="2400" b="1" kern="0" dirty="0">
                <a:solidFill>
                  <a:srgbClr val="C00000"/>
                </a:solidFill>
                <a:latin typeface="幼圆" panose="02010509060101010101" pitchFamily="49" charset="-122"/>
                <a:ea typeface="幼圆" panose="02010509060101010101" pitchFamily="49" charset="-122"/>
              </a:rPr>
              <a:t>行业内的竞争者</a:t>
            </a:r>
            <a:r>
              <a:rPr lang="zh-CN" altLang="en-US" sz="2400" b="1" kern="0" dirty="0">
                <a:solidFill>
                  <a:srgbClr val="000000"/>
                </a:solidFill>
                <a:latin typeface="幼圆" panose="02010509060101010101" pitchFamily="49" charset="-122"/>
                <a:ea typeface="幼圆" panose="02010509060101010101" pitchFamily="49" charset="-122"/>
              </a:rPr>
              <a:t>，还要注意</a:t>
            </a:r>
            <a:r>
              <a:rPr lang="zh-CN" altLang="en-US" sz="2400" b="1" kern="0" dirty="0">
                <a:solidFill>
                  <a:srgbClr val="C00000"/>
                </a:solidFill>
                <a:latin typeface="幼圆" panose="02010509060101010101" pitchFamily="49" charset="-122"/>
                <a:ea typeface="幼圆" panose="02010509060101010101" pitchFamily="49" charset="-122"/>
              </a:rPr>
              <a:t>行业外的竞争者</a:t>
            </a:r>
            <a:r>
              <a:rPr lang="zh-CN" altLang="en-US" sz="2400" b="1" kern="0" dirty="0">
                <a:solidFill>
                  <a:srgbClr val="000000"/>
                </a:solidFill>
                <a:latin typeface="幼圆" panose="02010509060101010101" pitchFamily="49" charset="-122"/>
                <a:ea typeface="幼圆" panose="02010509060101010101" pitchFamily="49" charset="-122"/>
              </a:rPr>
              <a:t>；不仅要注意</a:t>
            </a:r>
            <a:r>
              <a:rPr lang="zh-CN" altLang="en-US" sz="2400" b="1" kern="0" dirty="0">
                <a:solidFill>
                  <a:srgbClr val="C00000"/>
                </a:solidFill>
                <a:latin typeface="幼圆" panose="02010509060101010101" pitchFamily="49" charset="-122"/>
                <a:ea typeface="幼圆" panose="02010509060101010101" pitchFamily="49" charset="-122"/>
              </a:rPr>
              <a:t>现实竞争者</a:t>
            </a:r>
            <a:r>
              <a:rPr lang="zh-CN" altLang="en-US" sz="2400" b="1" kern="0" dirty="0">
                <a:solidFill>
                  <a:srgbClr val="000000"/>
                </a:solidFill>
                <a:latin typeface="幼圆" panose="02010509060101010101" pitchFamily="49" charset="-122"/>
                <a:ea typeface="幼圆" panose="02010509060101010101" pitchFamily="49" charset="-122"/>
              </a:rPr>
              <a:t>的动向，还要提防</a:t>
            </a:r>
            <a:r>
              <a:rPr lang="zh-CN" altLang="en-US" sz="2400" b="1" kern="0" dirty="0">
                <a:solidFill>
                  <a:srgbClr val="C00000"/>
                </a:solidFill>
                <a:latin typeface="幼圆" panose="02010509060101010101" pitchFamily="49" charset="-122"/>
                <a:ea typeface="幼圆" panose="02010509060101010101" pitchFamily="49" charset="-122"/>
              </a:rPr>
              <a:t>潜在竞争者</a:t>
            </a:r>
            <a:r>
              <a:rPr lang="zh-CN" altLang="en-US" sz="2400" b="1" kern="0" dirty="0">
                <a:solidFill>
                  <a:srgbClr val="000000"/>
                </a:solidFill>
                <a:latin typeface="幼圆" panose="02010509060101010101" pitchFamily="49" charset="-122"/>
                <a:ea typeface="幼圆" panose="02010509060101010101" pitchFamily="49" charset="-122"/>
              </a:rPr>
              <a:t>的威胁。</a:t>
            </a:r>
            <a:endParaRPr lang="zh-CN" altLang="en-US" sz="3600" kern="0" dirty="0">
              <a:solidFill>
                <a:srgbClr val="00000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4326718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764704"/>
            <a:ext cx="8034337" cy="5551961"/>
          </a:xfrm>
        </p:spPr>
        <p:txBody>
          <a:bodyPr/>
          <a:lstStyle/>
          <a:p>
            <a:r>
              <a:rPr lang="en-US" altLang="zh-CN" sz="2400" dirty="0"/>
              <a:t>2.</a:t>
            </a:r>
            <a:r>
              <a:rPr lang="zh-CN" altLang="en-US" sz="2400" dirty="0"/>
              <a:t>竞争者分析</a:t>
            </a:r>
          </a:p>
          <a:p>
            <a:r>
              <a:rPr lang="zh-CN" altLang="en-US" sz="2400" dirty="0"/>
              <a:t>（</a:t>
            </a:r>
            <a:r>
              <a:rPr lang="en-US" altLang="zh-CN" sz="2400" dirty="0"/>
              <a:t>1</a:t>
            </a:r>
            <a:r>
              <a:rPr lang="zh-CN" altLang="en-US" sz="2400" dirty="0"/>
              <a:t>）竞争者优势与劣势分析的内容</a:t>
            </a:r>
          </a:p>
          <a:p>
            <a:r>
              <a:rPr lang="zh-CN" altLang="en-US" sz="2400" dirty="0"/>
              <a:t>竞争者的优势与劣势通常体现在以下几个方面：</a:t>
            </a:r>
          </a:p>
          <a:p>
            <a:pPr marL="0" indent="0">
              <a:buNone/>
            </a:pPr>
            <a:r>
              <a:rPr lang="zh-CN" altLang="en-US" sz="2400" dirty="0"/>
              <a:t>①产品。</a:t>
            </a:r>
          </a:p>
          <a:p>
            <a:pPr marL="0" indent="0">
              <a:buNone/>
            </a:pPr>
            <a:r>
              <a:rPr lang="zh-CN" altLang="en-US" sz="2400" dirty="0"/>
              <a:t>②销售渠道。</a:t>
            </a:r>
          </a:p>
          <a:p>
            <a:pPr marL="0" indent="0">
              <a:buNone/>
            </a:pPr>
            <a:r>
              <a:rPr lang="zh-CN" altLang="en-US" sz="2400" dirty="0"/>
              <a:t>③营销能力。</a:t>
            </a:r>
          </a:p>
          <a:p>
            <a:pPr marL="0" indent="0">
              <a:buNone/>
            </a:pPr>
            <a:r>
              <a:rPr lang="zh-CN" altLang="en-US" sz="2400" dirty="0"/>
              <a:t>④生产与经营。</a:t>
            </a:r>
          </a:p>
          <a:p>
            <a:pPr marL="0" indent="0">
              <a:buNone/>
            </a:pPr>
            <a:r>
              <a:rPr lang="zh-CN" altLang="en-US" sz="2400" dirty="0"/>
              <a:t>⑤研发能力。</a:t>
            </a:r>
          </a:p>
          <a:p>
            <a:pPr marL="0" indent="0">
              <a:buNone/>
            </a:pPr>
            <a:r>
              <a:rPr lang="zh-CN" altLang="en-US" sz="2400" dirty="0"/>
              <a:t>⑥资金实力。</a:t>
            </a:r>
          </a:p>
          <a:p>
            <a:pPr marL="0" indent="0">
              <a:buNone/>
            </a:pPr>
            <a:r>
              <a:rPr lang="zh-CN" altLang="en-US" sz="2400" dirty="0"/>
              <a:t>⑦组织。</a:t>
            </a:r>
          </a:p>
          <a:p>
            <a:pPr marL="0" indent="0">
              <a:buNone/>
            </a:pPr>
            <a:r>
              <a:rPr lang="zh-CN" altLang="en-US" sz="2400" dirty="0"/>
              <a:t>⑧管理能力。</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22</a:t>
            </a:fld>
            <a:endParaRPr lang="en-GB" altLang="en-GB"/>
          </a:p>
        </p:txBody>
      </p:sp>
      <p:sp>
        <p:nvSpPr>
          <p:cNvPr id="5" name="矩形 4"/>
          <p:cNvSpPr/>
          <p:nvPr/>
        </p:nvSpPr>
        <p:spPr>
          <a:xfrm>
            <a:off x="3851920" y="2755854"/>
            <a:ext cx="4572000" cy="1569660"/>
          </a:xfrm>
          <a:prstGeom prst="rect">
            <a:avLst/>
          </a:prstGeom>
        </p:spPr>
        <p:txBody>
          <a:bodyPr>
            <a:spAutoFit/>
          </a:bodyPr>
          <a:lstStyle/>
          <a:p>
            <a:r>
              <a:rPr lang="zh-CN" altLang="en-US" sz="2400" dirty="0">
                <a:solidFill>
                  <a:srgbClr val="C00000"/>
                </a:solidFill>
                <a:latin typeface="幼圆" panose="02010509060101010101" pitchFamily="49" charset="-122"/>
                <a:ea typeface="幼圆" panose="02010509060101010101" pitchFamily="49" charset="-122"/>
              </a:rPr>
              <a:t>评估竞争者的优势和劣势能够使企业更好地扬长避短，利用竞争者的弱点来取得竞争优势，避免在竞争者的优势领域与之交锋。</a:t>
            </a:r>
            <a:endParaRPr lang="zh-CN" altLang="en-US" dirty="0">
              <a:solidFill>
                <a:srgbClr val="C0000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990292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iterate type="lt">
                                    <p:tmAbs val="200"/>
                                  </p:iterate>
                                  <p:childTnLst>
                                    <p:set>
                                      <p:cBhvr>
                                        <p:cTn id="3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t>（</a:t>
            </a:r>
            <a:r>
              <a:rPr lang="en-US" altLang="zh-CN" sz="2400" dirty="0"/>
              <a:t>2</a:t>
            </a:r>
            <a:r>
              <a:rPr lang="zh-CN" altLang="en-US" sz="2400" dirty="0"/>
              <a:t>）竞争者优势与劣势分析的基本步骤</a:t>
            </a:r>
          </a:p>
          <a:p>
            <a:pPr marL="0" indent="0">
              <a:buNone/>
            </a:pPr>
            <a:r>
              <a:rPr lang="zh-CN" altLang="en-US" sz="2400" dirty="0"/>
              <a:t>第一步，收集每个竞争者的情报信息。</a:t>
            </a:r>
          </a:p>
          <a:p>
            <a:pPr marL="0" indent="0">
              <a:buNone/>
            </a:pPr>
            <a:r>
              <a:rPr lang="zh-CN" altLang="en-US" sz="2400" dirty="0"/>
              <a:t>第二步，分析评价。</a:t>
            </a:r>
          </a:p>
          <a:p>
            <a:pPr marL="0" indent="0">
              <a:buNone/>
            </a:pPr>
            <a:r>
              <a:rPr lang="zh-CN" altLang="en-US" sz="2400" dirty="0"/>
              <a:t>第三步，寻找标杆。</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23</a:t>
            </a:fld>
            <a:endParaRPr lang="en-GB" altLang="en-GB"/>
          </a:p>
        </p:txBody>
      </p:sp>
      <p:sp>
        <p:nvSpPr>
          <p:cNvPr id="5" name="矩形 4"/>
          <p:cNvSpPr/>
          <p:nvPr/>
        </p:nvSpPr>
        <p:spPr bwMode="auto">
          <a:xfrm>
            <a:off x="683568" y="3429000"/>
            <a:ext cx="8136904" cy="3168352"/>
          </a:xfrm>
          <a:prstGeom prst="rect">
            <a:avLst/>
          </a:prstGeom>
          <a:solidFill>
            <a:schemeClr val="bg1"/>
          </a:solidFill>
          <a:ln w="28575" cap="flat" cmpd="sng" algn="ctr">
            <a:solidFill>
              <a:schemeClr val="bg2">
                <a:lumMod val="60000"/>
                <a:lumOff val="40000"/>
              </a:schemeClr>
            </a:solid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dirty="0">
              <a:ln>
                <a:noFill/>
              </a:ln>
              <a:solidFill>
                <a:schemeClr val="tx1"/>
              </a:solidFill>
              <a:effectLst/>
              <a:latin typeface="Verdana" pitchFamily="34" charset="0"/>
            </a:endParaRPr>
          </a:p>
        </p:txBody>
      </p:sp>
      <p:sp>
        <p:nvSpPr>
          <p:cNvPr id="6" name="矩形 5"/>
          <p:cNvSpPr/>
          <p:nvPr/>
        </p:nvSpPr>
        <p:spPr>
          <a:xfrm>
            <a:off x="827584" y="3501008"/>
            <a:ext cx="7848872" cy="2739211"/>
          </a:xfrm>
          <a:prstGeom prst="rect">
            <a:avLst/>
          </a:prstGeom>
        </p:spPr>
        <p:txBody>
          <a:bodyPr wrap="square">
            <a:spAutoFit/>
          </a:bodyPr>
          <a:lstStyle/>
          <a:p>
            <a:pPr algn="just"/>
            <a:r>
              <a:rPr lang="zh-CN" altLang="en-US" sz="2800" dirty="0">
                <a:solidFill>
                  <a:schemeClr val="tx2"/>
                </a:solidFill>
                <a:latin typeface="微软雅黑" panose="020B0503020204020204" pitchFamily="34" charset="-122"/>
                <a:ea typeface="微软雅黑" panose="020B0503020204020204" pitchFamily="34" charset="-122"/>
              </a:rPr>
              <a:t>标杆超越</a:t>
            </a:r>
            <a:r>
              <a:rPr lang="zh-CN" altLang="en-US" sz="2400" dirty="0">
                <a:solidFill>
                  <a:schemeClr val="tx2"/>
                </a:solidFill>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是指通过不断</a:t>
            </a:r>
            <a:r>
              <a:rPr lang="zh-CN" altLang="en-US" sz="2400" dirty="0">
                <a:solidFill>
                  <a:schemeClr val="tx2">
                    <a:lumMod val="60000"/>
                    <a:lumOff val="40000"/>
                  </a:schemeClr>
                </a:solidFill>
                <a:latin typeface="微软雅黑" panose="020B0503020204020204" pitchFamily="34" charset="-122"/>
                <a:ea typeface="微软雅黑" panose="020B0503020204020204" pitchFamily="34" charset="-122"/>
              </a:rPr>
              <a:t>寻找和研究</a:t>
            </a:r>
            <a:r>
              <a:rPr lang="zh-CN" altLang="en-US" sz="2400" dirty="0">
                <a:latin typeface="微软雅黑" panose="020B0503020204020204" pitchFamily="34" charset="-122"/>
                <a:ea typeface="微软雅黑" panose="020B0503020204020204" pitchFamily="34" charset="-122"/>
              </a:rPr>
              <a:t>有助于本集团战略实现需要的其他优秀集团（或企业）或集团内部优秀企业的有利实践，</a:t>
            </a:r>
            <a:r>
              <a:rPr lang="zh-CN" altLang="en-US" sz="2400" dirty="0">
                <a:solidFill>
                  <a:schemeClr val="tx2">
                    <a:lumMod val="60000"/>
                    <a:lumOff val="40000"/>
                  </a:schemeClr>
                </a:solidFill>
                <a:latin typeface="微软雅黑" panose="020B0503020204020204" pitchFamily="34" charset="-122"/>
                <a:ea typeface="微软雅黑" panose="020B0503020204020204" pitchFamily="34" charset="-122"/>
              </a:rPr>
              <a:t>以此为标杆，</a:t>
            </a:r>
            <a:r>
              <a:rPr lang="zh-CN" altLang="en-US" sz="2400" dirty="0">
                <a:latin typeface="微软雅黑" panose="020B0503020204020204" pitchFamily="34" charset="-122"/>
                <a:ea typeface="微软雅黑" panose="020B0503020204020204" pitchFamily="34" charset="-122"/>
              </a:rPr>
              <a:t>将本集团的产品、服务和管理等方面的实际情况与这些标杆进行定量化</a:t>
            </a:r>
            <a:r>
              <a:rPr lang="zh-CN" altLang="en-US" sz="2400" dirty="0">
                <a:solidFill>
                  <a:schemeClr val="tx2">
                    <a:lumMod val="60000"/>
                    <a:lumOff val="40000"/>
                  </a:schemeClr>
                </a:solidFill>
                <a:latin typeface="微软雅黑" panose="020B0503020204020204" pitchFamily="34" charset="-122"/>
                <a:ea typeface="微软雅黑" panose="020B0503020204020204" pitchFamily="34" charset="-122"/>
              </a:rPr>
              <a:t>评价和比较</a:t>
            </a:r>
            <a:r>
              <a:rPr lang="zh-CN" altLang="en-US" sz="2400" dirty="0">
                <a:latin typeface="微软雅黑" panose="020B0503020204020204" pitchFamily="34" charset="-122"/>
                <a:ea typeface="微软雅黑" panose="020B0503020204020204" pitchFamily="34" charset="-122"/>
              </a:rPr>
              <a:t>，</a:t>
            </a:r>
            <a:r>
              <a:rPr lang="zh-CN" altLang="en-US" sz="2400" dirty="0">
                <a:solidFill>
                  <a:schemeClr val="tx2">
                    <a:lumMod val="60000"/>
                    <a:lumOff val="40000"/>
                  </a:schemeClr>
                </a:solidFill>
                <a:latin typeface="微软雅黑" panose="020B0503020204020204" pitchFamily="34" charset="-122"/>
                <a:ea typeface="微软雅黑" panose="020B0503020204020204" pitchFamily="34" charset="-122"/>
              </a:rPr>
              <a:t>分析</a:t>
            </a:r>
            <a:r>
              <a:rPr lang="zh-CN" altLang="en-US" sz="2400" dirty="0">
                <a:latin typeface="微软雅黑" panose="020B0503020204020204" pitchFamily="34" charset="-122"/>
                <a:ea typeface="微软雅黑" panose="020B0503020204020204" pitchFamily="34" charset="-122"/>
              </a:rPr>
              <a:t>这些标杆企业达到优秀水平的原因或条件，结合自身实际加以创造性地</a:t>
            </a:r>
            <a:r>
              <a:rPr lang="zh-CN" altLang="en-US" sz="2400" dirty="0">
                <a:solidFill>
                  <a:schemeClr val="tx2">
                    <a:lumMod val="60000"/>
                    <a:lumOff val="40000"/>
                  </a:schemeClr>
                </a:solidFill>
                <a:latin typeface="微软雅黑" panose="020B0503020204020204" pitchFamily="34" charset="-122"/>
                <a:ea typeface="微软雅黑" panose="020B0503020204020204" pitchFamily="34" charset="-122"/>
              </a:rPr>
              <a:t>学习、借鉴并选取改进的最优策略</a:t>
            </a:r>
            <a:r>
              <a:rPr lang="zh-CN" altLang="en-US" sz="2400" dirty="0">
                <a:latin typeface="微软雅黑" panose="020B0503020204020204" pitchFamily="34" charset="-122"/>
                <a:ea typeface="微软雅黑" panose="020B0503020204020204" pitchFamily="34" charset="-122"/>
              </a:rPr>
              <a:t>，</a:t>
            </a:r>
            <a:r>
              <a:rPr lang="zh-CN" altLang="en-US" sz="2400" dirty="0">
                <a:solidFill>
                  <a:schemeClr val="tx2">
                    <a:lumMod val="60000"/>
                    <a:lumOff val="40000"/>
                  </a:schemeClr>
                </a:solidFill>
                <a:latin typeface="微软雅黑" panose="020B0503020204020204" pitchFamily="34" charset="-122"/>
                <a:ea typeface="微软雅黑" panose="020B0503020204020204" pitchFamily="34" charset="-122"/>
              </a:rPr>
              <a:t>从而赶超</a:t>
            </a:r>
            <a:r>
              <a:rPr lang="zh-CN" altLang="en-US" sz="2400" dirty="0">
                <a:latin typeface="微软雅黑" panose="020B0503020204020204" pitchFamily="34" charset="-122"/>
                <a:ea typeface="微软雅黑" panose="020B0503020204020204" pitchFamily="34" charset="-122"/>
              </a:rPr>
              <a:t>标杆企业或创造高绩效的</a:t>
            </a:r>
            <a:r>
              <a:rPr lang="zh-CN" altLang="en-US" sz="2400" dirty="0">
                <a:solidFill>
                  <a:schemeClr val="tx2">
                    <a:lumMod val="60000"/>
                    <a:lumOff val="40000"/>
                  </a:schemeClr>
                </a:solidFill>
                <a:latin typeface="微软雅黑" panose="020B0503020204020204" pitchFamily="34" charset="-122"/>
                <a:ea typeface="微软雅黑" panose="020B0503020204020204" pitchFamily="34" charset="-122"/>
              </a:rPr>
              <a:t>不断循环提高的过程。</a:t>
            </a:r>
          </a:p>
        </p:txBody>
      </p:sp>
    </p:spTree>
    <p:extLst>
      <p:ext uri="{BB962C8B-B14F-4D97-AF65-F5344CB8AC3E}">
        <p14:creationId xmlns:p14="http://schemas.microsoft.com/office/powerpoint/2010/main" val="2996097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iterate type="lt">
                                    <p:tmAbs val="100"/>
                                  </p:iterate>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dirty="0"/>
              <a:t>3.</a:t>
            </a:r>
            <a:r>
              <a:rPr lang="zh-CN" altLang="en-US" sz="2400" dirty="0"/>
              <a:t>评估竞争者的反应模式</a:t>
            </a:r>
            <a:endParaRPr lang="en-US" altLang="zh-CN" sz="2400" dirty="0"/>
          </a:p>
          <a:p>
            <a:endParaRPr lang="zh-CN" altLang="en-US" dirty="0"/>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24</a:t>
            </a:fld>
            <a:endParaRPr lang="en-GB" altLang="en-GB"/>
          </a:p>
        </p:txBody>
      </p:sp>
      <p:grpSp>
        <p:nvGrpSpPr>
          <p:cNvPr id="5" name="组合 4"/>
          <p:cNvGrpSpPr/>
          <p:nvPr/>
        </p:nvGrpSpPr>
        <p:grpSpPr>
          <a:xfrm>
            <a:off x="725452" y="2132856"/>
            <a:ext cx="4993163" cy="3672408"/>
            <a:chOff x="1649405" y="2362200"/>
            <a:chExt cx="5979771" cy="4302125"/>
          </a:xfrm>
        </p:grpSpPr>
        <p:sp>
          <p:nvSpPr>
            <p:cNvPr id="6" name="Line 5"/>
            <p:cNvSpPr>
              <a:spLocks noChangeShapeType="1"/>
            </p:cNvSpPr>
            <p:nvPr/>
          </p:nvSpPr>
          <p:spPr bwMode="auto">
            <a:xfrm>
              <a:off x="2057400" y="4621213"/>
              <a:ext cx="5400675" cy="0"/>
            </a:xfrm>
            <a:prstGeom prst="line">
              <a:avLst/>
            </a:prstGeom>
            <a:noFill/>
            <a:ln w="28575">
              <a:solidFill>
                <a:srgbClr val="99CC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7" name="AutoShape 6"/>
            <p:cNvSpPr>
              <a:spLocks noChangeArrowheads="1"/>
            </p:cNvSpPr>
            <p:nvPr/>
          </p:nvSpPr>
          <p:spPr bwMode="auto">
            <a:xfrm>
              <a:off x="3641725" y="3659188"/>
              <a:ext cx="1939925" cy="1939925"/>
            </a:xfrm>
            <a:prstGeom prst="diamond">
              <a:avLst/>
            </a:prstGeom>
            <a:solidFill>
              <a:srgbClr val="99CC00"/>
            </a:solidFill>
            <a:ln>
              <a:noFill/>
            </a:ln>
            <a:effectLst/>
            <a:extLs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algn="ctr"/>
              <a:endParaRPr lang="zh-CN" altLang="zh-CN">
                <a:latin typeface="Arial" panose="020B0604020202020204" pitchFamily="34" charset="0"/>
              </a:endParaRPr>
            </a:p>
          </p:txBody>
        </p:sp>
        <p:sp>
          <p:nvSpPr>
            <p:cNvPr id="8" name="Line 11"/>
            <p:cNvSpPr>
              <a:spLocks noChangeShapeType="1"/>
            </p:cNvSpPr>
            <p:nvPr/>
          </p:nvSpPr>
          <p:spPr bwMode="auto">
            <a:xfrm>
              <a:off x="4649788" y="2362200"/>
              <a:ext cx="0" cy="4302125"/>
            </a:xfrm>
            <a:prstGeom prst="line">
              <a:avLst/>
            </a:prstGeom>
            <a:noFill/>
            <a:ln w="28575">
              <a:solidFill>
                <a:srgbClr val="99CC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9" name="Rectangle 12"/>
            <p:cNvSpPr>
              <a:spLocks noChangeArrowheads="1"/>
            </p:cNvSpPr>
            <p:nvPr/>
          </p:nvSpPr>
          <p:spPr bwMode="auto">
            <a:xfrm>
              <a:off x="1649405" y="3270255"/>
              <a:ext cx="3108333" cy="549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dirty="0"/>
                <a:t>从容不迫型竞争者</a:t>
              </a:r>
            </a:p>
          </p:txBody>
        </p:sp>
        <p:sp>
          <p:nvSpPr>
            <p:cNvPr id="10" name="Rectangle 13"/>
            <p:cNvSpPr>
              <a:spLocks noChangeArrowheads="1"/>
            </p:cNvSpPr>
            <p:nvPr/>
          </p:nvSpPr>
          <p:spPr bwMode="auto">
            <a:xfrm>
              <a:off x="1750344" y="5530049"/>
              <a:ext cx="2395412" cy="549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dirty="0"/>
                <a:t>选择型竞争者</a:t>
              </a:r>
            </a:p>
          </p:txBody>
        </p:sp>
        <p:sp>
          <p:nvSpPr>
            <p:cNvPr id="11" name="Rectangle 14"/>
            <p:cNvSpPr>
              <a:spLocks noChangeArrowheads="1"/>
            </p:cNvSpPr>
            <p:nvPr/>
          </p:nvSpPr>
          <p:spPr bwMode="auto">
            <a:xfrm>
              <a:off x="5233764" y="3275384"/>
              <a:ext cx="2395412" cy="549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dirty="0"/>
                <a:t>凶猛型竞争者</a:t>
              </a:r>
            </a:p>
          </p:txBody>
        </p:sp>
        <p:sp>
          <p:nvSpPr>
            <p:cNvPr id="12" name="Rectangle 15"/>
            <p:cNvSpPr>
              <a:spLocks noChangeArrowheads="1"/>
            </p:cNvSpPr>
            <p:nvPr/>
          </p:nvSpPr>
          <p:spPr bwMode="auto">
            <a:xfrm>
              <a:off x="5233763" y="5513673"/>
              <a:ext cx="2395412" cy="549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dirty="0"/>
                <a:t>随机型竞争者</a:t>
              </a:r>
            </a:p>
          </p:txBody>
        </p:sp>
      </p:grpSp>
      <p:sp>
        <p:nvSpPr>
          <p:cNvPr id="13" name="矩形 12"/>
          <p:cNvSpPr/>
          <p:nvPr/>
        </p:nvSpPr>
        <p:spPr>
          <a:xfrm>
            <a:off x="5823073" y="2780928"/>
            <a:ext cx="3069407" cy="2308324"/>
          </a:xfrm>
          <a:prstGeom prst="rect">
            <a:avLst/>
          </a:prstGeom>
        </p:spPr>
        <p:txBody>
          <a:bodyPr wrap="square">
            <a:spAutoFit/>
          </a:bodyPr>
          <a:lstStyle/>
          <a:p>
            <a:r>
              <a:rPr lang="zh-CN" altLang="en-US" sz="2400" dirty="0">
                <a:solidFill>
                  <a:srgbClr val="C00000"/>
                </a:solidFill>
                <a:latin typeface="幼圆" panose="02010509060101010101" pitchFamily="49" charset="-122"/>
                <a:ea typeface="幼圆" panose="02010509060101010101" pitchFamily="49" charset="-122"/>
              </a:rPr>
              <a:t>掌握竞争者的反应模式有助于企业选择最佳的进攻类型，以及预见竞争者对本企业的营销策略可能作出的反应。</a:t>
            </a:r>
          </a:p>
        </p:txBody>
      </p:sp>
    </p:spTree>
    <p:extLst>
      <p:ext uri="{BB962C8B-B14F-4D97-AF65-F5344CB8AC3E}">
        <p14:creationId xmlns:p14="http://schemas.microsoft.com/office/powerpoint/2010/main" val="201179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100"/>
                                  </p:stCondLst>
                                  <p:iterate type="lt">
                                    <p:tmAbs val="100"/>
                                  </p:iterate>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692696"/>
            <a:ext cx="8034337" cy="5623969"/>
          </a:xfrm>
        </p:spPr>
        <p:txBody>
          <a:bodyPr/>
          <a:lstStyle/>
          <a:p>
            <a:r>
              <a:rPr lang="en-US" altLang="zh-CN" sz="2400" dirty="0">
                <a:latin typeface="+mn-ea"/>
              </a:rPr>
              <a:t>2.2.2</a:t>
            </a:r>
            <a:r>
              <a:rPr lang="zh-CN" altLang="en-US" sz="2400" dirty="0">
                <a:latin typeface="+mn-ea"/>
              </a:rPr>
              <a:t>基本竞争战略</a:t>
            </a:r>
          </a:p>
          <a:p>
            <a:pPr lvl="1">
              <a:buFont typeface="Wingdings" panose="05000000000000000000" pitchFamily="2" charset="2"/>
              <a:buChar char="Ø"/>
            </a:pPr>
            <a:endParaRPr lang="zh-CN" altLang="en-US" sz="2000" dirty="0">
              <a:latin typeface="+mn-ea"/>
              <a:ea typeface="+mn-ea"/>
            </a:endParaRPr>
          </a:p>
          <a:p>
            <a:r>
              <a:rPr lang="zh-CN" altLang="en-US" sz="2400" dirty="0"/>
              <a:t>基本竞争战略是由美国哈佛商学院著名的战略管理学家</a:t>
            </a:r>
            <a:r>
              <a:rPr lang="zh-CN" altLang="en-US" sz="2800" dirty="0">
                <a:solidFill>
                  <a:srgbClr val="00B0F0"/>
                </a:solidFill>
              </a:rPr>
              <a:t>迈克尔</a:t>
            </a:r>
            <a:r>
              <a:rPr lang="en-US" altLang="zh-CN" sz="2800" dirty="0">
                <a:solidFill>
                  <a:srgbClr val="00B0F0"/>
                </a:solidFill>
              </a:rPr>
              <a:t>·</a:t>
            </a:r>
            <a:r>
              <a:rPr lang="zh-CN" altLang="en-US" sz="2800" dirty="0">
                <a:solidFill>
                  <a:srgbClr val="00B0F0"/>
                </a:solidFill>
              </a:rPr>
              <a:t>波特</a:t>
            </a:r>
            <a:r>
              <a:rPr lang="zh-CN" altLang="en-US" sz="2400" dirty="0"/>
              <a:t>提出。</a:t>
            </a:r>
          </a:p>
          <a:p>
            <a:r>
              <a:rPr lang="zh-CN" altLang="en-US" sz="2400" dirty="0"/>
              <a:t>基本竞争战略有三种：</a:t>
            </a:r>
            <a:endParaRPr lang="en-US" altLang="zh-CN" sz="2400" dirty="0"/>
          </a:p>
          <a:p>
            <a:r>
              <a:rPr lang="zh-CN" altLang="en-US" sz="2800" dirty="0">
                <a:solidFill>
                  <a:srgbClr val="C00000"/>
                </a:solidFill>
                <a:latin typeface="微软雅黑" panose="020B0503020204020204" pitchFamily="34" charset="-122"/>
                <a:ea typeface="微软雅黑" panose="020B0503020204020204" pitchFamily="34" charset="-122"/>
              </a:rPr>
              <a:t>低成本战略</a:t>
            </a:r>
            <a:endParaRPr lang="en-US" altLang="zh-CN" sz="2800" dirty="0">
              <a:solidFill>
                <a:srgbClr val="C00000"/>
              </a:solidFill>
              <a:latin typeface="微软雅黑" panose="020B0503020204020204" pitchFamily="34" charset="-122"/>
              <a:ea typeface="微软雅黑" panose="020B0503020204020204" pitchFamily="34" charset="-122"/>
            </a:endParaRPr>
          </a:p>
          <a:p>
            <a:r>
              <a:rPr lang="zh-CN" altLang="en-US" sz="2800" dirty="0">
                <a:solidFill>
                  <a:srgbClr val="C00000"/>
                </a:solidFill>
                <a:latin typeface="微软雅黑" panose="020B0503020204020204" pitchFamily="34" charset="-122"/>
                <a:ea typeface="微软雅黑" panose="020B0503020204020204" pitchFamily="34" charset="-122"/>
              </a:rPr>
              <a:t>差异化战略</a:t>
            </a:r>
            <a:endParaRPr lang="en-US" altLang="zh-CN" sz="2800" dirty="0">
              <a:solidFill>
                <a:srgbClr val="C00000"/>
              </a:solidFill>
              <a:latin typeface="微软雅黑" panose="020B0503020204020204" pitchFamily="34" charset="-122"/>
              <a:ea typeface="微软雅黑" panose="020B0503020204020204" pitchFamily="34" charset="-122"/>
            </a:endParaRPr>
          </a:p>
          <a:p>
            <a:r>
              <a:rPr lang="zh-CN" altLang="en-US" sz="2800" dirty="0">
                <a:solidFill>
                  <a:srgbClr val="C00000"/>
                </a:solidFill>
                <a:latin typeface="微软雅黑" panose="020B0503020204020204" pitchFamily="34" charset="-122"/>
                <a:ea typeface="微软雅黑" panose="020B0503020204020204" pitchFamily="34" charset="-122"/>
              </a:rPr>
              <a:t>聚焦战略</a:t>
            </a:r>
            <a:endParaRPr lang="en-US" altLang="zh-CN" sz="2800" dirty="0">
              <a:solidFill>
                <a:srgbClr val="C00000"/>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25</a:t>
            </a:fld>
            <a:endParaRPr lang="en-GB" altLang="en-GB"/>
          </a:p>
        </p:txBody>
      </p:sp>
    </p:spTree>
    <p:extLst>
      <p:ext uri="{BB962C8B-B14F-4D97-AF65-F5344CB8AC3E}">
        <p14:creationId xmlns:p14="http://schemas.microsoft.com/office/powerpoint/2010/main" val="37410330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lvl="0" algn="just"/>
            <a:r>
              <a:rPr lang="en-US" altLang="zh-CN" sz="2400" dirty="0"/>
              <a:t>1.</a:t>
            </a:r>
            <a:r>
              <a:rPr lang="zh-CN" altLang="en-US" sz="2400" dirty="0"/>
              <a:t>低成本战略</a:t>
            </a:r>
          </a:p>
          <a:p>
            <a:pPr lvl="0" algn="just"/>
            <a:r>
              <a:rPr lang="zh-CN" altLang="en-US" sz="2400" b="1" dirty="0">
                <a:solidFill>
                  <a:srgbClr val="C00000"/>
                </a:solidFill>
                <a:latin typeface="微软雅黑" panose="020B0503020204020204" pitchFamily="34" charset="-122"/>
                <a:ea typeface="微软雅黑" panose="020B0503020204020204" pitchFamily="34" charset="-122"/>
              </a:rPr>
              <a:t>低成本战略</a:t>
            </a:r>
            <a:r>
              <a:rPr lang="zh-CN" altLang="en-US" sz="2400" dirty="0">
                <a:latin typeface="微软雅黑" panose="020B0503020204020204" pitchFamily="34" charset="-122"/>
                <a:ea typeface="微软雅黑" panose="020B0503020204020204" pitchFamily="34" charset="-122"/>
              </a:rPr>
              <a:t>，是指企业通过有效途径降低成本，使企业的全部成本低于竞争对手的成本，甚至是在同行业中最低的成本，从而获取竞争优势的一种战略。</a:t>
            </a:r>
            <a:endParaRPr lang="en-US" altLang="zh-CN" sz="2400" dirty="0">
              <a:latin typeface="微软雅黑" panose="020B0503020204020204" pitchFamily="34" charset="-122"/>
              <a:ea typeface="微软雅黑" panose="020B0503020204020204" pitchFamily="34" charset="-122"/>
            </a:endParaRPr>
          </a:p>
          <a:p>
            <a:pPr lvl="0" algn="just">
              <a:buNone/>
            </a:pPr>
            <a:r>
              <a:rPr lang="zh-CN" altLang="en-US" sz="2400" b="1" dirty="0">
                <a:solidFill>
                  <a:srgbClr val="A13D3A"/>
                </a:solidFill>
                <a:latin typeface="楷体_GB2312" pitchFamily="49" charset="-122"/>
                <a:ea typeface="楷体_GB2312" pitchFamily="49" charset="-122"/>
              </a:rPr>
              <a:t>优势</a:t>
            </a:r>
            <a:r>
              <a:rPr lang="en-US" altLang="zh-CN" sz="2400" b="1" dirty="0">
                <a:solidFill>
                  <a:srgbClr val="A13D3A"/>
                </a:solidFill>
                <a:latin typeface="楷体_GB2312" pitchFamily="49" charset="-122"/>
                <a:ea typeface="楷体_GB2312" pitchFamily="49" charset="-122"/>
              </a:rPr>
              <a:t>:</a:t>
            </a:r>
          </a:p>
          <a:p>
            <a:pPr lvl="1" algn="just">
              <a:buFont typeface="Wingdings" panose="05000000000000000000" pitchFamily="2" charset="2"/>
              <a:buChar char="Ø"/>
            </a:pPr>
            <a:r>
              <a:rPr lang="zh-CN" altLang="en-US" sz="2000" dirty="0">
                <a:latin typeface="华文中宋"/>
                <a:ea typeface="华文中宋"/>
              </a:rPr>
              <a:t>即便处于竞争激烈的市场环境中，处于低成本地位的企业仍可</a:t>
            </a:r>
            <a:r>
              <a:rPr lang="zh-CN" altLang="en-US" sz="2000" dirty="0">
                <a:solidFill>
                  <a:srgbClr val="C00000"/>
                </a:solidFill>
                <a:latin typeface="华文中宋"/>
                <a:ea typeface="华文中宋"/>
              </a:rPr>
              <a:t>获得高于行业平均水平的收益</a:t>
            </a:r>
          </a:p>
          <a:p>
            <a:pPr lvl="1" algn="just">
              <a:buFont typeface="Wingdings" panose="05000000000000000000" pitchFamily="2" charset="2"/>
              <a:buChar char="Ø"/>
            </a:pPr>
            <a:r>
              <a:rPr lang="zh-CN" altLang="en-US" sz="2000" dirty="0">
                <a:latin typeface="华文中宋"/>
                <a:ea typeface="华文中宋"/>
              </a:rPr>
              <a:t>低成本地位有利于企业</a:t>
            </a:r>
            <a:r>
              <a:rPr lang="zh-CN" altLang="en-US" sz="2000" dirty="0">
                <a:solidFill>
                  <a:srgbClr val="C00000"/>
                </a:solidFill>
                <a:latin typeface="华文中宋"/>
                <a:ea typeface="华文中宋"/>
              </a:rPr>
              <a:t>在强大的买方压力中保护自己</a:t>
            </a:r>
          </a:p>
          <a:p>
            <a:pPr lvl="1" algn="just">
              <a:buFont typeface="Wingdings" panose="05000000000000000000" pitchFamily="2" charset="2"/>
              <a:buChar char="Ø"/>
            </a:pPr>
            <a:r>
              <a:rPr lang="zh-CN" altLang="en-US" sz="2000" dirty="0">
                <a:latin typeface="华文中宋"/>
                <a:ea typeface="华文中宋"/>
              </a:rPr>
              <a:t>导致低成本地位的各种因素通常也以规模经济或成本优势的形式产生进人障碍，</a:t>
            </a:r>
            <a:r>
              <a:rPr lang="zh-CN" altLang="en-US" sz="2000" dirty="0">
                <a:solidFill>
                  <a:srgbClr val="C00000"/>
                </a:solidFill>
                <a:latin typeface="华文中宋"/>
                <a:ea typeface="华文中宋"/>
              </a:rPr>
              <a:t>提高了</a:t>
            </a:r>
            <a:r>
              <a:rPr lang="zh-CN" altLang="en-US" sz="2000" b="1" dirty="0">
                <a:solidFill>
                  <a:srgbClr val="00B0F0"/>
                </a:solidFill>
                <a:latin typeface="华文中宋"/>
                <a:ea typeface="华文中宋"/>
              </a:rPr>
              <a:t>进入壁垒</a:t>
            </a:r>
            <a:r>
              <a:rPr lang="zh-CN" altLang="en-US" sz="2000" dirty="0">
                <a:solidFill>
                  <a:srgbClr val="C00000"/>
                </a:solidFill>
                <a:latin typeface="华文中宋"/>
                <a:ea typeface="华文中宋"/>
              </a:rPr>
              <a:t>，削弱了新进入者的竞争力</a:t>
            </a:r>
          </a:p>
          <a:p>
            <a:pPr lvl="1" algn="just">
              <a:buFont typeface="Wingdings" panose="05000000000000000000" pitchFamily="2" charset="2"/>
              <a:buChar char="Ø"/>
            </a:pPr>
            <a:r>
              <a:rPr lang="zh-CN" altLang="en-US" sz="2000" dirty="0">
                <a:latin typeface="华文中宋"/>
                <a:ea typeface="华文中宋"/>
              </a:rPr>
              <a:t>低成本企业可以采取降低价格的办法保持、维护现有消费者，</a:t>
            </a:r>
            <a:r>
              <a:rPr lang="zh-CN" altLang="en-US" sz="2000" dirty="0">
                <a:solidFill>
                  <a:srgbClr val="C00000"/>
                </a:solidFill>
                <a:latin typeface="华文中宋"/>
                <a:ea typeface="华文中宋"/>
              </a:rPr>
              <a:t>提高消费者转向使用替代品的转换成本，</a:t>
            </a:r>
            <a:r>
              <a:rPr lang="zh-CN" altLang="en-US" sz="2000" dirty="0">
                <a:latin typeface="华文中宋"/>
                <a:ea typeface="华文中宋"/>
              </a:rPr>
              <a:t>降低替代品对企业的冲击，为企业赢得反应时间</a:t>
            </a:r>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26</a:t>
            </a:fld>
            <a:endParaRPr lang="en-GB" altLang="en-GB"/>
          </a:p>
        </p:txBody>
      </p:sp>
    </p:spTree>
    <p:extLst>
      <p:ext uri="{BB962C8B-B14F-4D97-AF65-F5344CB8AC3E}">
        <p14:creationId xmlns:p14="http://schemas.microsoft.com/office/powerpoint/2010/main" val="3921396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196752"/>
            <a:ext cx="8235824" cy="5119913"/>
          </a:xfrm>
        </p:spPr>
        <p:txBody>
          <a:bodyPr/>
          <a:lstStyle/>
          <a:p>
            <a:pPr algn="just">
              <a:lnSpc>
                <a:spcPct val="80000"/>
              </a:lnSpc>
              <a:buFont typeface="Wingdings" panose="05000000000000000000" pitchFamily="2" charset="2"/>
              <a:buNone/>
            </a:pPr>
            <a:r>
              <a:rPr lang="zh-CN" altLang="en-US" sz="2400" b="1" dirty="0">
                <a:solidFill>
                  <a:srgbClr val="C00000"/>
                </a:solidFill>
                <a:ea typeface="楷体_GB2312" pitchFamily="49" charset="-122"/>
              </a:rPr>
              <a:t>风险：</a:t>
            </a:r>
          </a:p>
          <a:p>
            <a:pPr lvl="1" algn="just">
              <a:buFont typeface="Wingdings" panose="05000000000000000000" pitchFamily="2" charset="2"/>
              <a:buChar char="Ø"/>
            </a:pPr>
            <a:r>
              <a:rPr lang="zh-CN" altLang="en-US" sz="2000" dirty="0">
                <a:latin typeface="+mn-ea"/>
                <a:ea typeface="+mn-ea"/>
              </a:rPr>
              <a:t>第一个风险是经过多年积累得到的降低成本的投资与方法、制度、技术等</a:t>
            </a:r>
            <a:r>
              <a:rPr lang="zh-CN" altLang="en-US" sz="2000" dirty="0">
                <a:solidFill>
                  <a:srgbClr val="C00000"/>
                </a:solidFill>
                <a:latin typeface="+mn-ea"/>
                <a:ea typeface="+mn-ea"/>
              </a:rPr>
              <a:t>可能因为新技术的出现而变得毫无用处。</a:t>
            </a:r>
          </a:p>
          <a:p>
            <a:pPr lvl="1" algn="just">
              <a:buFont typeface="Wingdings" panose="05000000000000000000" pitchFamily="2" charset="2"/>
              <a:buChar char="Ø"/>
            </a:pPr>
            <a:r>
              <a:rPr lang="zh-CN" altLang="en-US" sz="2000" dirty="0">
                <a:latin typeface="+mn-ea"/>
                <a:ea typeface="+mn-ea"/>
              </a:rPr>
              <a:t>第二个风险是实施此战略时定价往往处于成本的最低界限边缘，</a:t>
            </a:r>
            <a:r>
              <a:rPr lang="zh-CN" altLang="en-US" sz="2000" dirty="0">
                <a:solidFill>
                  <a:srgbClr val="C00000"/>
                </a:solidFill>
                <a:latin typeface="+mn-ea"/>
                <a:ea typeface="+mn-ea"/>
              </a:rPr>
              <a:t>因此当竞争对手发动进攻时，缺少回旋余地。</a:t>
            </a:r>
          </a:p>
          <a:p>
            <a:pPr lvl="1" algn="just">
              <a:buFont typeface="Wingdings" panose="05000000000000000000" pitchFamily="2" charset="2"/>
              <a:buChar char="Ø"/>
            </a:pPr>
            <a:r>
              <a:rPr lang="zh-CN" altLang="en-US" sz="2000" dirty="0">
                <a:latin typeface="+mn-ea"/>
                <a:ea typeface="+mn-ea"/>
              </a:rPr>
              <a:t>第三个风险是过于集中。由于过于注意降低成本，</a:t>
            </a:r>
            <a:r>
              <a:rPr lang="zh-CN" altLang="en-US" sz="2000" dirty="0">
                <a:solidFill>
                  <a:srgbClr val="C00000"/>
                </a:solidFill>
                <a:latin typeface="+mn-ea"/>
                <a:ea typeface="+mn-ea"/>
              </a:rPr>
              <a:t>采用低成本战略的企业有时会察觉不到顾客需求的重大变化，</a:t>
            </a:r>
            <a:r>
              <a:rPr lang="zh-CN" altLang="en-US" sz="2000" dirty="0">
                <a:latin typeface="+mn-ea"/>
                <a:ea typeface="+mn-ea"/>
              </a:rPr>
              <a:t>以及竞争对手对传统上无差异、大众化产品进行的差别化努力。</a:t>
            </a:r>
          </a:p>
          <a:p>
            <a:pPr lvl="1" algn="just">
              <a:buFont typeface="Wingdings" panose="05000000000000000000" pitchFamily="2" charset="2"/>
              <a:buChar char="Ø"/>
            </a:pPr>
            <a:r>
              <a:rPr lang="zh-CN" altLang="en-US" sz="2000" dirty="0">
                <a:latin typeface="+mn-ea"/>
                <a:ea typeface="+mn-ea"/>
              </a:rPr>
              <a:t>第四个风险是虽然企业为客户提供了价格低廉的产品，</a:t>
            </a:r>
            <a:r>
              <a:rPr lang="zh-CN" altLang="en-US" sz="2000" dirty="0">
                <a:solidFill>
                  <a:srgbClr val="C00000"/>
                </a:solidFill>
                <a:latin typeface="+mn-ea"/>
                <a:ea typeface="+mn-ea"/>
              </a:rPr>
              <a:t>但在产品性能或服务方面却远远落后于采用差异化战略的竞争对手。</a:t>
            </a:r>
            <a:r>
              <a:rPr lang="zh-CN" altLang="en-US" sz="2000" dirty="0">
                <a:latin typeface="+mn-ea"/>
                <a:ea typeface="+mn-ea"/>
              </a:rPr>
              <a:t>因此即使产品价格很低，客户也可能看不出产品价值所在。</a:t>
            </a:r>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27</a:t>
            </a:fld>
            <a:endParaRPr lang="en-GB" altLang="en-GB"/>
          </a:p>
        </p:txBody>
      </p:sp>
    </p:spTree>
    <p:extLst>
      <p:ext uri="{BB962C8B-B14F-4D97-AF65-F5344CB8AC3E}">
        <p14:creationId xmlns:p14="http://schemas.microsoft.com/office/powerpoint/2010/main" val="333414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latin typeface="宋体" panose="02010600030101010101" pitchFamily="2" charset="-122"/>
              </a:rPr>
              <a:t>成本领先战略的实现途径</a:t>
            </a:r>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28</a:t>
            </a:fld>
            <a:endParaRPr lang="en-GB" altLang="en-GB"/>
          </a:p>
        </p:txBody>
      </p:sp>
      <p:grpSp>
        <p:nvGrpSpPr>
          <p:cNvPr id="5" name="Group 4"/>
          <p:cNvGrpSpPr>
            <a:grpSpLocks/>
          </p:cNvGrpSpPr>
          <p:nvPr/>
        </p:nvGrpSpPr>
        <p:grpSpPr bwMode="auto">
          <a:xfrm>
            <a:off x="1835696" y="1850716"/>
            <a:ext cx="4119700" cy="3923333"/>
            <a:chOff x="2200" y="1434"/>
            <a:chExt cx="2231" cy="2245"/>
          </a:xfrm>
        </p:grpSpPr>
        <p:sp>
          <p:nvSpPr>
            <p:cNvPr id="6" name="Line 5"/>
            <p:cNvSpPr>
              <a:spLocks noChangeShapeType="1"/>
            </p:cNvSpPr>
            <p:nvPr/>
          </p:nvSpPr>
          <p:spPr bwMode="auto">
            <a:xfrm>
              <a:off x="2200" y="2568"/>
              <a:ext cx="2222" cy="0"/>
            </a:xfrm>
            <a:prstGeom prst="line">
              <a:avLst/>
            </a:prstGeom>
            <a:noFill/>
            <a:ln w="381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Line 6"/>
            <p:cNvSpPr>
              <a:spLocks noChangeShapeType="1"/>
            </p:cNvSpPr>
            <p:nvPr/>
          </p:nvSpPr>
          <p:spPr bwMode="auto">
            <a:xfrm>
              <a:off x="3311" y="1434"/>
              <a:ext cx="0" cy="2223"/>
            </a:xfrm>
            <a:prstGeom prst="line">
              <a:avLst/>
            </a:prstGeom>
            <a:noFill/>
            <a:ln w="38100">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8" name="Group 7"/>
            <p:cNvGrpSpPr>
              <a:grpSpLocks/>
            </p:cNvGrpSpPr>
            <p:nvPr/>
          </p:nvGrpSpPr>
          <p:grpSpPr bwMode="auto">
            <a:xfrm>
              <a:off x="2200" y="1434"/>
              <a:ext cx="2231" cy="2245"/>
              <a:chOff x="2200" y="1434"/>
              <a:chExt cx="2231" cy="2245"/>
            </a:xfrm>
          </p:grpSpPr>
          <p:sp>
            <p:nvSpPr>
              <p:cNvPr id="9" name="Arc 8"/>
              <p:cNvSpPr>
                <a:spLocks/>
              </p:cNvSpPr>
              <p:nvPr/>
            </p:nvSpPr>
            <p:spPr bwMode="auto">
              <a:xfrm>
                <a:off x="3311" y="1457"/>
                <a:ext cx="1111" cy="111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 name="Arc 9"/>
              <p:cNvSpPr>
                <a:spLocks/>
              </p:cNvSpPr>
              <p:nvPr/>
            </p:nvSpPr>
            <p:spPr bwMode="auto">
              <a:xfrm flipH="1" flipV="1">
                <a:off x="2200" y="2568"/>
                <a:ext cx="1111" cy="111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chemeClr val="bg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11" name="Group 10"/>
              <p:cNvGrpSpPr>
                <a:grpSpLocks/>
              </p:cNvGrpSpPr>
              <p:nvPr/>
            </p:nvGrpSpPr>
            <p:grpSpPr bwMode="auto">
              <a:xfrm>
                <a:off x="2200" y="1434"/>
                <a:ext cx="2231" cy="2223"/>
                <a:chOff x="2200" y="1434"/>
                <a:chExt cx="2231" cy="2223"/>
              </a:xfrm>
            </p:grpSpPr>
            <p:sp>
              <p:nvSpPr>
                <p:cNvPr id="12" name="Oval 11"/>
                <p:cNvSpPr>
                  <a:spLocks noChangeArrowheads="1"/>
                </p:cNvSpPr>
                <p:nvPr/>
              </p:nvSpPr>
              <p:spPr bwMode="auto">
                <a:xfrm>
                  <a:off x="2200" y="1434"/>
                  <a:ext cx="2223" cy="2223"/>
                </a:xfrm>
                <a:prstGeom prst="ellipse">
                  <a:avLst/>
                </a:prstGeom>
                <a:noFill/>
                <a:ln w="57150">
                  <a:solidFill>
                    <a:schemeClr val="tx1"/>
                  </a:solidFill>
                  <a:round/>
                  <a:headEnd/>
                  <a:tailEnd/>
                </a:ln>
                <a:effectLst>
                  <a:outerShdw dist="107763" dir="18900000" algn="ctr" rotWithShape="0">
                    <a:schemeClr val="bg2">
                      <a:alpha val="50000"/>
                    </a:schemeClr>
                  </a:outerShdw>
                </a:effectLst>
                <a:extLst>
                  <a:ext uri="{909E8E84-426E-40DD-AFC4-6F175D3DCCD1}">
                    <a14:hiddenFill xmlns:a14="http://schemas.microsoft.com/office/drawing/2010/main">
                      <a:solidFill>
                        <a:schemeClr val="accent1"/>
                      </a:solidFill>
                    </a14:hiddenFill>
                  </a:ext>
                </a:extLst>
              </p:spPr>
              <p:txBody>
                <a:bodyPr wrap="none" anchor="ctr"/>
                <a:lstStyle/>
                <a:p>
                  <a:endParaRPr lang="zh-CN" altLang="en-US"/>
                </a:p>
              </p:txBody>
            </p:sp>
            <p:sp>
              <p:nvSpPr>
                <p:cNvPr id="13" name="Text Box 12"/>
                <p:cNvSpPr txBox="1">
                  <a:spLocks noChangeArrowheads="1"/>
                </p:cNvSpPr>
                <p:nvPr/>
              </p:nvSpPr>
              <p:spPr bwMode="auto">
                <a:xfrm>
                  <a:off x="2376" y="2237"/>
                  <a:ext cx="1043" cy="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b="1" dirty="0">
                      <a:latin typeface="Verdana" panose="020B0604030504040204" pitchFamily="34" charset="0"/>
                      <a:ea typeface="楷体_GB2312" pitchFamily="49" charset="-122"/>
                    </a:rPr>
                    <a:t>实现规模经济</a:t>
                  </a:r>
                </a:p>
                <a:p>
                  <a:pPr>
                    <a:spcBef>
                      <a:spcPct val="50000"/>
                    </a:spcBef>
                  </a:pPr>
                  <a:endParaRPr lang="en-US" altLang="zh-CN" b="1" dirty="0">
                    <a:latin typeface="Verdana" panose="020B0604030504040204" pitchFamily="34" charset="0"/>
                    <a:ea typeface="楷体_GB2312" pitchFamily="49" charset="-122"/>
                  </a:endParaRPr>
                </a:p>
              </p:txBody>
            </p:sp>
            <p:sp>
              <p:nvSpPr>
                <p:cNvPr id="14" name="Text Box 13"/>
                <p:cNvSpPr txBox="1">
                  <a:spLocks noChangeArrowheads="1"/>
                </p:cNvSpPr>
                <p:nvPr/>
              </p:nvSpPr>
              <p:spPr bwMode="auto">
                <a:xfrm>
                  <a:off x="3348" y="2236"/>
                  <a:ext cx="1083"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b="1" dirty="0">
                      <a:latin typeface="Verdana" panose="020B0604030504040204" pitchFamily="34" charset="0"/>
                      <a:ea typeface="楷体_GB2312" pitchFamily="49" charset="-122"/>
                    </a:rPr>
                    <a:t>做好供应商营销</a:t>
                  </a:r>
                </a:p>
              </p:txBody>
            </p:sp>
            <p:sp>
              <p:nvSpPr>
                <p:cNvPr id="15" name="Text Box 14"/>
                <p:cNvSpPr txBox="1">
                  <a:spLocks noChangeArrowheads="1"/>
                </p:cNvSpPr>
                <p:nvPr/>
              </p:nvSpPr>
              <p:spPr bwMode="auto">
                <a:xfrm>
                  <a:off x="3379" y="2693"/>
                  <a:ext cx="975" cy="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b="1" dirty="0">
                      <a:latin typeface="Verdana" panose="020B0604030504040204" pitchFamily="34" charset="0"/>
                      <a:ea typeface="楷体_GB2312" pitchFamily="49" charset="-122"/>
                    </a:rPr>
                    <a:t>生产技术创新</a:t>
                  </a:r>
                </a:p>
              </p:txBody>
            </p:sp>
            <p:sp>
              <p:nvSpPr>
                <p:cNvPr id="16" name="Text Box 15"/>
                <p:cNvSpPr txBox="1">
                  <a:spLocks noChangeArrowheads="1"/>
                </p:cNvSpPr>
                <p:nvPr/>
              </p:nvSpPr>
              <p:spPr bwMode="auto">
                <a:xfrm>
                  <a:off x="2368" y="2612"/>
                  <a:ext cx="965" cy="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zh-CN" altLang="en-US" sz="2000" b="1" dirty="0">
                      <a:latin typeface="Verdana" panose="020B0604030504040204" pitchFamily="34" charset="0"/>
                      <a:ea typeface="楷体_GB2312" pitchFamily="49" charset="-122"/>
                    </a:rPr>
                    <a:t>塑造企业成本文化</a:t>
                  </a:r>
                </a:p>
              </p:txBody>
            </p:sp>
          </p:grpSp>
        </p:grpSp>
      </p:grpSp>
    </p:spTree>
    <p:extLst>
      <p:ext uri="{BB962C8B-B14F-4D97-AF65-F5344CB8AC3E}">
        <p14:creationId xmlns:p14="http://schemas.microsoft.com/office/powerpoint/2010/main" val="3372338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规模经济</a:t>
            </a:r>
            <a:endParaRPr lang="zh-CN" altLang="en-US" dirty="0"/>
          </a:p>
        </p:txBody>
      </p:sp>
      <p:sp>
        <p:nvSpPr>
          <p:cNvPr id="3" name="内容占位符 2"/>
          <p:cNvSpPr>
            <a:spLocks noGrp="1"/>
          </p:cNvSpPr>
          <p:nvPr>
            <p:ph idx="1"/>
          </p:nvPr>
        </p:nvSpPr>
        <p:spPr>
          <a:xfrm>
            <a:off x="757097" y="977901"/>
            <a:ext cx="8034337" cy="5008564"/>
          </a:xfrm>
        </p:spPr>
        <p:txBody>
          <a:bodyPr/>
          <a:lstStyle/>
          <a:p>
            <a:pPr algn="just"/>
            <a:r>
              <a:rPr lang="zh-CN" altLang="en-US" sz="2400" dirty="0">
                <a:latin typeface="微软雅黑" panose="020B0503020204020204" pitchFamily="34" charset="-122"/>
                <a:ea typeface="微软雅黑" panose="020B0503020204020204" pitchFamily="34" charset="-122"/>
              </a:rPr>
              <a:t>规模经济（</a:t>
            </a:r>
            <a:r>
              <a:rPr lang="en-US" altLang="zh-CN" sz="2400" dirty="0">
                <a:latin typeface="微软雅黑" panose="020B0503020204020204" pitchFamily="34" charset="-122"/>
                <a:ea typeface="微软雅黑" panose="020B0503020204020204" pitchFamily="34" charset="-122"/>
              </a:rPr>
              <a:t>Economies of scale)</a:t>
            </a:r>
            <a:r>
              <a:rPr lang="zh-CN" altLang="en-US" sz="2400" dirty="0">
                <a:latin typeface="微软雅黑" panose="020B0503020204020204" pitchFamily="34" charset="-122"/>
                <a:ea typeface="微软雅黑" panose="020B0503020204020204" pitchFamily="34" charset="-122"/>
              </a:rPr>
              <a:t>，也称规模效益。是指在一定的产量范围内，随着</a:t>
            </a:r>
            <a:r>
              <a:rPr lang="zh-CN" altLang="en-US" sz="2400" dirty="0">
                <a:solidFill>
                  <a:srgbClr val="C00000"/>
                </a:solidFill>
                <a:latin typeface="微软雅黑" panose="020B0503020204020204" pitchFamily="34" charset="-122"/>
                <a:ea typeface="微软雅黑" panose="020B0503020204020204" pitchFamily="34" charset="-122"/>
              </a:rPr>
              <a:t>产量的增加，平均成本不断降低</a:t>
            </a:r>
            <a:r>
              <a:rPr lang="zh-CN" altLang="en-US" sz="2400" dirty="0">
                <a:latin typeface="微软雅黑" panose="020B0503020204020204" pitchFamily="34" charset="-122"/>
                <a:ea typeface="微软雅黑" panose="020B0503020204020204" pitchFamily="34" charset="-122"/>
              </a:rPr>
              <a:t>的事实。</a:t>
            </a:r>
            <a:endParaRPr lang="en-US" altLang="zh-CN" sz="2400" dirty="0">
              <a:latin typeface="微软雅黑" panose="020B0503020204020204" pitchFamily="34" charset="-122"/>
              <a:ea typeface="微软雅黑" panose="020B0503020204020204" pitchFamily="34" charset="-122"/>
            </a:endParaRPr>
          </a:p>
          <a:p>
            <a:pPr algn="just"/>
            <a:r>
              <a:rPr lang="zh-CN" altLang="en-US" dirty="0"/>
              <a:t>规模经济是由于</a:t>
            </a:r>
            <a:r>
              <a:rPr lang="zh-CN" altLang="en-US" dirty="0">
                <a:solidFill>
                  <a:srgbClr val="C00000"/>
                </a:solidFill>
              </a:rPr>
              <a:t>一定的产量范围</a:t>
            </a:r>
            <a:r>
              <a:rPr lang="zh-CN" altLang="en-US" dirty="0"/>
              <a:t>内，固定成本可以认为变化不大，那么新增的产品就可以分担更多的固定成本，从而使总成本下降。</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29</a:t>
            </a:fld>
            <a:endParaRPr lang="en-GB" altLang="en-GB"/>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5617" y="2961822"/>
            <a:ext cx="5400600" cy="3654023"/>
          </a:xfrm>
          <a:prstGeom prst="rect">
            <a:avLst/>
          </a:prstGeom>
        </p:spPr>
      </p:pic>
    </p:spTree>
    <p:extLst>
      <p:ext uri="{BB962C8B-B14F-4D97-AF65-F5344CB8AC3E}">
        <p14:creationId xmlns:p14="http://schemas.microsoft.com/office/powerpoint/2010/main" val="17981371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548680"/>
            <a:ext cx="8034337" cy="5767985"/>
          </a:xfrm>
        </p:spPr>
        <p:txBody>
          <a:bodyPr/>
          <a:lstStyle/>
          <a:p>
            <a:r>
              <a:rPr lang="en-US" altLang="zh-CN" sz="2400" dirty="0"/>
              <a:t>2.1.2</a:t>
            </a:r>
            <a:r>
              <a:rPr lang="zh-CN" altLang="en-US" sz="2400" dirty="0"/>
              <a:t>企业战略规划及内容</a:t>
            </a:r>
            <a:endParaRPr lang="en-US" altLang="zh-CN" sz="2400" dirty="0"/>
          </a:p>
          <a:p>
            <a:r>
              <a:rPr lang="zh-CN" altLang="en-US" sz="2400" dirty="0"/>
              <a:t>制定企业的总体战略规划，一般包括以下内容和步骤：</a:t>
            </a:r>
          </a:p>
          <a:p>
            <a:r>
              <a:rPr lang="en-US" altLang="zh-CN" sz="2400" b="1" dirty="0">
                <a:solidFill>
                  <a:srgbClr val="C00000"/>
                </a:solidFill>
              </a:rPr>
              <a:t>1.</a:t>
            </a:r>
            <a:r>
              <a:rPr lang="zh-CN" altLang="en-US" sz="2400" b="1" dirty="0">
                <a:solidFill>
                  <a:srgbClr val="C00000"/>
                </a:solidFill>
              </a:rPr>
              <a:t>认识和界定企业使命</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a:t>
            </a:fld>
            <a:endParaRPr lang="en-GB" altLang="en-GB"/>
          </a:p>
        </p:txBody>
      </p:sp>
      <p:sp>
        <p:nvSpPr>
          <p:cNvPr id="32" name="矩形 31"/>
          <p:cNvSpPr/>
          <p:nvPr/>
        </p:nvSpPr>
        <p:spPr>
          <a:xfrm>
            <a:off x="667881" y="1988840"/>
            <a:ext cx="8034336" cy="2000548"/>
          </a:xfrm>
          <a:prstGeom prst="rect">
            <a:avLst/>
          </a:prstGeom>
        </p:spPr>
        <p:txBody>
          <a:bodyPr wrap="square">
            <a:spAutoFit/>
          </a:bodyPr>
          <a:lstStyle/>
          <a:p>
            <a:r>
              <a:rPr lang="zh-CN" altLang="en-US" sz="2800" dirty="0">
                <a:solidFill>
                  <a:srgbClr val="800000"/>
                </a:solidFill>
                <a:latin typeface="微软雅黑" panose="020B0503020204020204" pitchFamily="34" charset="-122"/>
                <a:ea typeface="微软雅黑" panose="020B0503020204020204" pitchFamily="34" charset="-122"/>
              </a:rPr>
              <a:t>使命</a:t>
            </a:r>
            <a:r>
              <a:rPr lang="en-US" altLang="zh-CN" sz="2800" dirty="0">
                <a:solidFill>
                  <a:srgbClr val="800000"/>
                </a:solidFill>
                <a:latin typeface="微软雅黑" panose="020B0503020204020204" pitchFamily="34" charset="-122"/>
                <a:ea typeface="微软雅黑" panose="020B0503020204020204" pitchFamily="34" charset="-122"/>
              </a:rPr>
              <a:t>(mission)</a:t>
            </a:r>
            <a:r>
              <a:rPr lang="zh-CN" altLang="en-US" sz="2800" dirty="0">
                <a:solidFill>
                  <a:srgbClr val="800000"/>
                </a:solidFill>
                <a:latin typeface="微软雅黑" panose="020B0503020204020204" pitchFamily="34" charset="-122"/>
                <a:ea typeface="微软雅黑" panose="020B0503020204020204" pitchFamily="34" charset="-122"/>
              </a:rPr>
              <a:t>：</a:t>
            </a:r>
            <a:r>
              <a:rPr lang="zh-CN" altLang="zh-CN" sz="2800" dirty="0">
                <a:solidFill>
                  <a:srgbClr val="000000"/>
                </a:solidFill>
                <a:latin typeface="微软雅黑" panose="020B0503020204020204" pitchFamily="34" charset="-122"/>
                <a:ea typeface="微软雅黑" panose="020B0503020204020204" pitchFamily="34" charset="-122"/>
              </a:rPr>
              <a:t>反映企业的目的、特征和性质</a:t>
            </a:r>
            <a:r>
              <a:rPr lang="zh-CN" altLang="zh-CN" sz="2400" dirty="0">
                <a:solidFill>
                  <a:srgbClr val="000000"/>
                </a:solidFill>
                <a:latin typeface="+mn-ea"/>
              </a:rPr>
              <a:t>。</a:t>
            </a:r>
            <a:endParaRPr lang="en-US" altLang="zh-CN" sz="2400" dirty="0">
              <a:solidFill>
                <a:srgbClr val="000000"/>
              </a:solidFill>
              <a:latin typeface="+mn-ea"/>
            </a:endParaRPr>
          </a:p>
          <a:p>
            <a:r>
              <a:rPr lang="zh-CN" altLang="zh-CN" sz="2400" dirty="0">
                <a:solidFill>
                  <a:srgbClr val="000000"/>
                </a:solidFill>
                <a:latin typeface="+mn-ea"/>
              </a:rPr>
              <a:t>其基本组成要素包括：</a:t>
            </a:r>
            <a:endParaRPr lang="en-US" altLang="zh-CN" sz="2400" dirty="0">
              <a:solidFill>
                <a:srgbClr val="000000"/>
              </a:solidFill>
              <a:latin typeface="+mn-ea"/>
            </a:endParaRPr>
          </a:p>
          <a:p>
            <a:r>
              <a:rPr lang="zh-CN" altLang="zh-CN" sz="2400" dirty="0">
                <a:solidFill>
                  <a:srgbClr val="000000"/>
                </a:solidFill>
                <a:latin typeface="+mn-ea"/>
              </a:rPr>
              <a:t>①企业的活动领域；</a:t>
            </a:r>
            <a:endParaRPr lang="en-US" altLang="zh-CN" sz="2400" dirty="0">
              <a:solidFill>
                <a:srgbClr val="000000"/>
              </a:solidFill>
              <a:latin typeface="+mn-ea"/>
            </a:endParaRPr>
          </a:p>
          <a:p>
            <a:r>
              <a:rPr lang="zh-CN" altLang="zh-CN" sz="2400" dirty="0">
                <a:solidFill>
                  <a:srgbClr val="000000"/>
                </a:solidFill>
                <a:latin typeface="+mn-ea"/>
              </a:rPr>
              <a:t>②主要政策；</a:t>
            </a:r>
            <a:endParaRPr lang="en-US" altLang="zh-CN" sz="2400" dirty="0">
              <a:solidFill>
                <a:srgbClr val="000000"/>
              </a:solidFill>
              <a:latin typeface="+mn-ea"/>
            </a:endParaRPr>
          </a:p>
          <a:p>
            <a:r>
              <a:rPr lang="zh-CN" altLang="zh-CN" sz="2400" dirty="0">
                <a:solidFill>
                  <a:srgbClr val="000000"/>
                </a:solidFill>
                <a:latin typeface="+mn-ea"/>
              </a:rPr>
              <a:t>③企业的远景发展方向。</a:t>
            </a:r>
            <a:endParaRPr lang="en-US" altLang="zh-CN" sz="2400" dirty="0">
              <a:solidFill>
                <a:srgbClr val="000000"/>
              </a:solidFill>
              <a:latin typeface="+mn-ea"/>
            </a:endParaRPr>
          </a:p>
        </p:txBody>
      </p:sp>
      <p:sp>
        <p:nvSpPr>
          <p:cNvPr id="7" name="六角星 6"/>
          <p:cNvSpPr/>
          <p:nvPr/>
        </p:nvSpPr>
        <p:spPr bwMode="auto">
          <a:xfrm>
            <a:off x="1475656" y="4005064"/>
            <a:ext cx="1296144" cy="1440160"/>
          </a:xfrm>
          <a:prstGeom prst="star6">
            <a:avLst/>
          </a:prstGeom>
          <a:solidFill>
            <a:srgbClr val="FFFF00"/>
          </a:solidFill>
          <a:ln w="9525" cap="flat" cmpd="sng" algn="ctr">
            <a:solidFill>
              <a:schemeClr val="tx1"/>
            </a:solidFill>
            <a:prstDash val="solid"/>
            <a:miter lim="800000"/>
            <a:headEnd type="none" w="med" len="med"/>
            <a:tailEnd type="none" w="med" len="med"/>
          </a:ln>
          <a:effectLst/>
          <a:scene3d>
            <a:camera prst="orthographicFront"/>
            <a:lightRig rig="threePt" dir="t"/>
          </a:scene3d>
          <a:sp3d>
            <a:bevelT w="139700" h="139700" prst="divot"/>
            <a:bevelB w="139700" h="139700" prst="divot"/>
          </a:sp3d>
        </p:spPr>
        <p:txBody>
          <a:bodyPr wrap="none"/>
          <a:lstStyle/>
          <a:p>
            <a:pPr algn="ctr">
              <a:defRPr/>
            </a:pPr>
            <a:r>
              <a:rPr lang="zh-CN" altLang="en-US" sz="2000" dirty="0">
                <a:latin typeface="黑体" pitchFamily="49" charset="-122"/>
                <a:ea typeface="黑体" pitchFamily="49" charset="-122"/>
              </a:rPr>
              <a:t>活动</a:t>
            </a:r>
            <a:endParaRPr lang="en-US" altLang="zh-CN" sz="2000" dirty="0">
              <a:latin typeface="黑体" pitchFamily="49" charset="-122"/>
              <a:ea typeface="黑体" pitchFamily="49" charset="-122"/>
            </a:endParaRPr>
          </a:p>
          <a:p>
            <a:pPr algn="ctr">
              <a:defRPr/>
            </a:pPr>
            <a:r>
              <a:rPr lang="zh-CN" altLang="en-US" sz="2000" dirty="0">
                <a:latin typeface="黑体" pitchFamily="49" charset="-122"/>
                <a:ea typeface="黑体" pitchFamily="49" charset="-122"/>
              </a:rPr>
              <a:t>领域</a:t>
            </a:r>
            <a:endParaRPr lang="zh-CN" altLang="en-US" sz="2000" dirty="0"/>
          </a:p>
        </p:txBody>
      </p:sp>
      <p:pic>
        <p:nvPicPr>
          <p:cNvPr id="8" name="Picture 12" descr="C:\Users\Administrator\AppData\Local\Microsoft\Windows\Temporary Internet Files\Content.IE5\62SN3N49\MC90029194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39838" y="5373688"/>
            <a:ext cx="18192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六角星 8"/>
          <p:cNvSpPr/>
          <p:nvPr/>
        </p:nvSpPr>
        <p:spPr bwMode="auto">
          <a:xfrm>
            <a:off x="3923928" y="4005064"/>
            <a:ext cx="1296144" cy="1440160"/>
          </a:xfrm>
          <a:prstGeom prst="star6">
            <a:avLst/>
          </a:prstGeom>
          <a:solidFill>
            <a:srgbClr val="FFFF00"/>
          </a:solidFill>
          <a:ln w="9525" cap="flat" cmpd="sng" algn="ctr">
            <a:solidFill>
              <a:schemeClr val="tx1"/>
            </a:solidFill>
            <a:prstDash val="solid"/>
            <a:miter lim="800000"/>
            <a:headEnd type="none" w="med" len="med"/>
            <a:tailEnd type="none" w="med" len="med"/>
          </a:ln>
          <a:effectLst/>
          <a:scene3d>
            <a:camera prst="orthographicFront"/>
            <a:lightRig rig="threePt" dir="t"/>
          </a:scene3d>
          <a:sp3d>
            <a:bevelT w="139700" h="139700" prst="divot"/>
            <a:bevelB w="139700" h="139700" prst="divot"/>
          </a:sp3d>
        </p:spPr>
        <p:txBody>
          <a:bodyPr wrap="none"/>
          <a:lstStyle/>
          <a:p>
            <a:pPr algn="ctr">
              <a:defRPr/>
            </a:pPr>
            <a:r>
              <a:rPr lang="zh-CN" altLang="en-US" sz="2000" dirty="0">
                <a:latin typeface="黑体" pitchFamily="49" charset="-122"/>
                <a:ea typeface="黑体" pitchFamily="49" charset="-122"/>
              </a:rPr>
              <a:t>经营</a:t>
            </a:r>
            <a:endParaRPr lang="en-US" altLang="zh-CN" sz="2000" dirty="0">
              <a:latin typeface="黑体" pitchFamily="49" charset="-122"/>
              <a:ea typeface="黑体" pitchFamily="49" charset="-122"/>
            </a:endParaRPr>
          </a:p>
          <a:p>
            <a:pPr algn="ctr">
              <a:defRPr/>
            </a:pPr>
            <a:r>
              <a:rPr lang="zh-CN" altLang="en-US" sz="2000" dirty="0">
                <a:latin typeface="黑体" pitchFamily="49" charset="-122"/>
                <a:ea typeface="黑体" pitchFamily="49" charset="-122"/>
              </a:rPr>
              <a:t>政策</a:t>
            </a:r>
          </a:p>
          <a:p>
            <a:pPr algn="ctr">
              <a:defRPr/>
            </a:pPr>
            <a:endParaRPr lang="zh-CN" altLang="en-US" sz="2000" dirty="0"/>
          </a:p>
        </p:txBody>
      </p:sp>
      <p:pic>
        <p:nvPicPr>
          <p:cNvPr id="10" name="Picture 10" descr="C:\Users\Administrator\AppData\Local\Microsoft\Windows\Temporary Internet Files\Content.IE5\F1FGEJD1\MC900024284[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35375" y="5445125"/>
            <a:ext cx="1968500"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六角星 10"/>
          <p:cNvSpPr/>
          <p:nvPr/>
        </p:nvSpPr>
        <p:spPr bwMode="auto">
          <a:xfrm>
            <a:off x="6084168" y="4005064"/>
            <a:ext cx="1296144" cy="1440160"/>
          </a:xfrm>
          <a:prstGeom prst="star6">
            <a:avLst/>
          </a:prstGeom>
          <a:solidFill>
            <a:srgbClr val="FFFF00"/>
          </a:solidFill>
          <a:ln w="9525" cap="flat" cmpd="sng" algn="ctr">
            <a:solidFill>
              <a:schemeClr val="tx1"/>
            </a:solidFill>
            <a:prstDash val="solid"/>
            <a:miter lim="800000"/>
            <a:headEnd type="none" w="med" len="med"/>
            <a:tailEnd type="none" w="med" len="med"/>
          </a:ln>
          <a:effectLst/>
          <a:scene3d>
            <a:camera prst="orthographicFront"/>
            <a:lightRig rig="threePt" dir="t"/>
          </a:scene3d>
          <a:sp3d>
            <a:bevelT w="139700" h="139700" prst="divot"/>
            <a:bevelB w="139700" h="139700" prst="divot"/>
          </a:sp3d>
        </p:spPr>
        <p:txBody>
          <a:bodyPr wrap="none"/>
          <a:lstStyle/>
          <a:p>
            <a:pPr algn="ctr">
              <a:defRPr/>
            </a:pPr>
            <a:r>
              <a:rPr lang="zh-CN" altLang="en-US" sz="2000" dirty="0">
                <a:latin typeface="黑体" pitchFamily="49" charset="-122"/>
                <a:ea typeface="黑体" pitchFamily="49" charset="-122"/>
              </a:rPr>
              <a:t>企业</a:t>
            </a:r>
            <a:endParaRPr lang="en-US" altLang="zh-CN" sz="2000" dirty="0">
              <a:latin typeface="黑体" pitchFamily="49" charset="-122"/>
              <a:ea typeface="黑体" pitchFamily="49" charset="-122"/>
            </a:endParaRPr>
          </a:p>
          <a:p>
            <a:pPr algn="ctr">
              <a:defRPr/>
            </a:pPr>
            <a:r>
              <a:rPr lang="zh-CN" altLang="en-US" sz="2000" dirty="0">
                <a:latin typeface="黑体" pitchFamily="49" charset="-122"/>
                <a:ea typeface="黑体" pitchFamily="49" charset="-122"/>
              </a:rPr>
              <a:t>愿景</a:t>
            </a:r>
          </a:p>
          <a:p>
            <a:pPr algn="ctr">
              <a:defRPr/>
            </a:pPr>
            <a:endParaRPr lang="zh-CN" altLang="en-US" sz="2000" dirty="0"/>
          </a:p>
        </p:txBody>
      </p:sp>
      <p:pic>
        <p:nvPicPr>
          <p:cNvPr id="12" name="Picture 14" descr="C:\Users\Administrator\AppData\Local\Microsoft\Windows\Temporary Internet Files\Content.IE5\CBD5W8F9\MC900229989[1].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67400" y="5516563"/>
            <a:ext cx="1820863"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43725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par>
                          <p:cTn id="15" fill="hold">
                            <p:stCondLst>
                              <p:cond delay="0"/>
                            </p:stCondLst>
                            <p:childTnLst>
                              <p:par>
                                <p:cTn id="16" presetID="3" presetClass="entr" presetSubtype="1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blinds(horizontal)">
                                      <p:cBhvr>
                                        <p:cTn id="18" dur="2000"/>
                                        <p:tgtEl>
                                          <p:spTgt spid="7"/>
                                        </p:tgtEl>
                                      </p:cBhvr>
                                    </p:animEffect>
                                  </p:childTnLst>
                                </p:cTn>
                              </p:par>
                            </p:childTnLst>
                          </p:cTn>
                        </p:par>
                        <p:par>
                          <p:cTn id="19" fill="hold">
                            <p:stCondLst>
                              <p:cond delay="2000"/>
                            </p:stCondLst>
                            <p:childTnLst>
                              <p:par>
                                <p:cTn id="20" presetID="34"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from="(-#ppt_w/2)" to="(#ppt_x)" calcmode="lin" valueType="num">
                                      <p:cBhvr>
                                        <p:cTn id="22" dur="1200" fill="hold">
                                          <p:stCondLst>
                                            <p:cond delay="0"/>
                                          </p:stCondLst>
                                        </p:cTn>
                                        <p:tgtEl>
                                          <p:spTgt spid="8"/>
                                        </p:tgtEl>
                                        <p:attrNameLst>
                                          <p:attrName>ppt_x</p:attrName>
                                        </p:attrNameLst>
                                      </p:cBhvr>
                                    </p:anim>
                                    <p:anim from="0" to="-1.0" calcmode="lin" valueType="num">
                                      <p:cBhvr>
                                        <p:cTn id="23" dur="400" decel="50000" autoRev="1" fill="hold">
                                          <p:stCondLst>
                                            <p:cond delay="1200"/>
                                          </p:stCondLst>
                                        </p:cTn>
                                        <p:tgtEl>
                                          <p:spTgt spid="8"/>
                                        </p:tgtEl>
                                        <p:attrNameLst>
                                          <p:attrName>xshear</p:attrName>
                                        </p:attrNameLst>
                                      </p:cBhvr>
                                    </p:anim>
                                    <p:animScale>
                                      <p:cBhvr>
                                        <p:cTn id="24" dur="400" decel="100000" autoRev="1" fill="hold">
                                          <p:stCondLst>
                                            <p:cond delay="1200"/>
                                          </p:stCondLst>
                                        </p:cTn>
                                        <p:tgtEl>
                                          <p:spTgt spid="8"/>
                                        </p:tgtEl>
                                      </p:cBhvr>
                                      <p:from x="100000" y="100000"/>
                                      <p:to x="80000" y="100000"/>
                                    </p:animScale>
                                    <p:anim by="(#ppt_h/3+#ppt_w*0.1)" calcmode="lin" valueType="num">
                                      <p:cBhvr additive="sum">
                                        <p:cTn id="25" dur="400" decel="100000" autoRev="1" fill="hold">
                                          <p:stCondLst>
                                            <p:cond delay="1200"/>
                                          </p:stCondLst>
                                        </p:cTn>
                                        <p:tgtEl>
                                          <p:spTgt spid="8"/>
                                        </p:tgtEl>
                                        <p:attrNameLst>
                                          <p:attrName>ppt_x</p:attrName>
                                        </p:attrNameLst>
                                      </p:cBhvr>
                                    </p:anim>
                                  </p:childTnLst>
                                </p:cTn>
                              </p:par>
                            </p:childTnLst>
                          </p:cTn>
                        </p:par>
                        <p:par>
                          <p:cTn id="26" fill="hold">
                            <p:stCondLst>
                              <p:cond delay="4000"/>
                            </p:stCondLst>
                            <p:childTnLst>
                              <p:par>
                                <p:cTn id="27" presetID="3" presetClass="entr" presetSubtype="1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linds(horizontal)">
                                      <p:cBhvr>
                                        <p:cTn id="29" dur="2000"/>
                                        <p:tgtEl>
                                          <p:spTgt spid="9"/>
                                        </p:tgtEl>
                                      </p:cBhvr>
                                    </p:animEffect>
                                  </p:childTnLst>
                                </p:cTn>
                              </p:par>
                            </p:childTnLst>
                          </p:cTn>
                        </p:par>
                        <p:par>
                          <p:cTn id="30" fill="hold">
                            <p:stCondLst>
                              <p:cond delay="6000"/>
                            </p:stCondLst>
                            <p:childTnLst>
                              <p:par>
                                <p:cTn id="31" presetID="34" presetClass="entr" presetSubtype="0" fill="hold" nodeType="afterEffect">
                                  <p:stCondLst>
                                    <p:cond delay="0"/>
                                  </p:stCondLst>
                                  <p:childTnLst>
                                    <p:set>
                                      <p:cBhvr>
                                        <p:cTn id="32" dur="1" fill="hold">
                                          <p:stCondLst>
                                            <p:cond delay="0"/>
                                          </p:stCondLst>
                                        </p:cTn>
                                        <p:tgtEl>
                                          <p:spTgt spid="10"/>
                                        </p:tgtEl>
                                        <p:attrNameLst>
                                          <p:attrName>style.visibility</p:attrName>
                                        </p:attrNameLst>
                                      </p:cBhvr>
                                      <p:to>
                                        <p:strVal val="visible"/>
                                      </p:to>
                                    </p:set>
                                    <p:anim from="(-#ppt_w/2)" to="(#ppt_x)" calcmode="lin" valueType="num">
                                      <p:cBhvr>
                                        <p:cTn id="33" dur="1200" fill="hold">
                                          <p:stCondLst>
                                            <p:cond delay="0"/>
                                          </p:stCondLst>
                                        </p:cTn>
                                        <p:tgtEl>
                                          <p:spTgt spid="10"/>
                                        </p:tgtEl>
                                        <p:attrNameLst>
                                          <p:attrName>ppt_x</p:attrName>
                                        </p:attrNameLst>
                                      </p:cBhvr>
                                    </p:anim>
                                    <p:anim from="0" to="-1.0" calcmode="lin" valueType="num">
                                      <p:cBhvr>
                                        <p:cTn id="34" dur="400" decel="50000" autoRev="1" fill="hold">
                                          <p:stCondLst>
                                            <p:cond delay="1200"/>
                                          </p:stCondLst>
                                        </p:cTn>
                                        <p:tgtEl>
                                          <p:spTgt spid="10"/>
                                        </p:tgtEl>
                                        <p:attrNameLst>
                                          <p:attrName>xshear</p:attrName>
                                        </p:attrNameLst>
                                      </p:cBhvr>
                                    </p:anim>
                                    <p:animScale>
                                      <p:cBhvr>
                                        <p:cTn id="35" dur="400" decel="100000" autoRev="1" fill="hold">
                                          <p:stCondLst>
                                            <p:cond delay="1200"/>
                                          </p:stCondLst>
                                        </p:cTn>
                                        <p:tgtEl>
                                          <p:spTgt spid="10"/>
                                        </p:tgtEl>
                                      </p:cBhvr>
                                      <p:from x="100000" y="100000"/>
                                      <p:to x="80000" y="100000"/>
                                    </p:animScale>
                                    <p:anim by="(#ppt_h/3+#ppt_w*0.1)" calcmode="lin" valueType="num">
                                      <p:cBhvr additive="sum">
                                        <p:cTn id="36" dur="400" decel="100000" autoRev="1" fill="hold">
                                          <p:stCondLst>
                                            <p:cond delay="1200"/>
                                          </p:stCondLst>
                                        </p:cTn>
                                        <p:tgtEl>
                                          <p:spTgt spid="10"/>
                                        </p:tgtEl>
                                        <p:attrNameLst>
                                          <p:attrName>ppt_x</p:attrName>
                                        </p:attrNameLst>
                                      </p:cBhvr>
                                    </p:anim>
                                  </p:childTnLst>
                                </p:cTn>
                              </p:par>
                            </p:childTnLst>
                          </p:cTn>
                        </p:par>
                        <p:par>
                          <p:cTn id="37" fill="hold">
                            <p:stCondLst>
                              <p:cond delay="8000"/>
                            </p:stCondLst>
                            <p:childTnLst>
                              <p:par>
                                <p:cTn id="38" presetID="3" presetClass="entr" presetSubtype="1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blinds(horizontal)">
                                      <p:cBhvr>
                                        <p:cTn id="40" dur="2000"/>
                                        <p:tgtEl>
                                          <p:spTgt spid="11"/>
                                        </p:tgtEl>
                                      </p:cBhvr>
                                    </p:animEffect>
                                  </p:childTnLst>
                                </p:cTn>
                              </p:par>
                            </p:childTnLst>
                          </p:cTn>
                        </p:par>
                        <p:par>
                          <p:cTn id="41" fill="hold">
                            <p:stCondLst>
                              <p:cond delay="10000"/>
                            </p:stCondLst>
                            <p:childTnLst>
                              <p:par>
                                <p:cTn id="42" presetID="34" presetClass="entr" presetSubtype="0"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 from="(-#ppt_w/2)" to="(#ppt_x)" calcmode="lin" valueType="num">
                                      <p:cBhvr>
                                        <p:cTn id="44" dur="1200" fill="hold">
                                          <p:stCondLst>
                                            <p:cond delay="0"/>
                                          </p:stCondLst>
                                        </p:cTn>
                                        <p:tgtEl>
                                          <p:spTgt spid="12"/>
                                        </p:tgtEl>
                                        <p:attrNameLst>
                                          <p:attrName>ppt_x</p:attrName>
                                        </p:attrNameLst>
                                      </p:cBhvr>
                                    </p:anim>
                                    <p:anim from="0" to="-1.0" calcmode="lin" valueType="num">
                                      <p:cBhvr>
                                        <p:cTn id="45" dur="400" decel="50000" autoRev="1" fill="hold">
                                          <p:stCondLst>
                                            <p:cond delay="1200"/>
                                          </p:stCondLst>
                                        </p:cTn>
                                        <p:tgtEl>
                                          <p:spTgt spid="12"/>
                                        </p:tgtEl>
                                        <p:attrNameLst>
                                          <p:attrName>xshear</p:attrName>
                                        </p:attrNameLst>
                                      </p:cBhvr>
                                    </p:anim>
                                    <p:animScale>
                                      <p:cBhvr>
                                        <p:cTn id="46" dur="400" decel="100000" autoRev="1" fill="hold">
                                          <p:stCondLst>
                                            <p:cond delay="1200"/>
                                          </p:stCondLst>
                                        </p:cTn>
                                        <p:tgtEl>
                                          <p:spTgt spid="12"/>
                                        </p:tgtEl>
                                      </p:cBhvr>
                                      <p:from x="100000" y="100000"/>
                                      <p:to x="80000" y="100000"/>
                                    </p:animScale>
                                    <p:anim by="(#ppt_h/3+#ppt_w*0.1)" calcmode="lin" valueType="num">
                                      <p:cBhvr additive="sum">
                                        <p:cTn id="47" dur="400" decel="100000" autoRev="1" fill="hold">
                                          <p:stCondLst>
                                            <p:cond delay="1200"/>
                                          </p:stCondLst>
                                        </p:cTn>
                                        <p:tgtEl>
                                          <p:spTgt spid="12"/>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690808" y="977901"/>
            <a:ext cx="8345688" cy="5008564"/>
          </a:xfrm>
        </p:spPr>
        <p:txBody>
          <a:bodyPr/>
          <a:lstStyle/>
          <a:p>
            <a:pPr algn="just"/>
            <a:r>
              <a:rPr lang="en-US" altLang="zh-CN" sz="2400" dirty="0"/>
              <a:t>2.</a:t>
            </a:r>
            <a:r>
              <a:rPr lang="zh-CN" altLang="en-US" sz="2400" dirty="0"/>
              <a:t>差异化战略</a:t>
            </a:r>
          </a:p>
          <a:p>
            <a:pPr algn="just"/>
            <a:r>
              <a:rPr lang="zh-CN" altLang="en-US" sz="2400" dirty="0">
                <a:solidFill>
                  <a:srgbClr val="C00000"/>
                </a:solidFill>
                <a:latin typeface="微软雅黑" panose="020B0503020204020204" pitchFamily="34" charset="-122"/>
                <a:ea typeface="微软雅黑" panose="020B0503020204020204" pitchFamily="34" charset="-122"/>
              </a:rPr>
              <a:t>差异化战略，</a:t>
            </a:r>
            <a:r>
              <a:rPr lang="zh-CN" altLang="en-US" sz="2400" dirty="0">
                <a:latin typeface="微软雅黑" panose="020B0503020204020204" pitchFamily="34" charset="-122"/>
                <a:ea typeface="微软雅黑" panose="020B0503020204020204" pitchFamily="34" charset="-122"/>
              </a:rPr>
              <a:t>是指为使企业产品与竞争对手产品有明显的区别，形成与众不同的特点而采取的一种战略。与低成本战略不同，</a:t>
            </a:r>
            <a:r>
              <a:rPr lang="zh-CN" altLang="en-US" sz="2400" dirty="0">
                <a:solidFill>
                  <a:srgbClr val="C00000"/>
                </a:solidFill>
                <a:latin typeface="微软雅黑" panose="020B0503020204020204" pitchFamily="34" charset="-122"/>
                <a:ea typeface="微软雅黑" panose="020B0503020204020204" pitchFamily="34" charset="-122"/>
              </a:rPr>
              <a:t>这种战略的核心是取得某种对顾客有价值的独特性。</a:t>
            </a:r>
            <a:endParaRPr lang="en-US" altLang="zh-CN" sz="2400" dirty="0">
              <a:solidFill>
                <a:srgbClr val="C00000"/>
              </a:solidFill>
              <a:latin typeface="微软雅黑" panose="020B0503020204020204" pitchFamily="34" charset="-122"/>
              <a:ea typeface="微软雅黑" panose="020B0503020204020204" pitchFamily="34" charset="-122"/>
            </a:endParaRPr>
          </a:p>
          <a:p>
            <a:pPr algn="just">
              <a:buFont typeface="Wingdings" panose="05000000000000000000" pitchFamily="2" charset="2"/>
              <a:buNone/>
            </a:pPr>
            <a:r>
              <a:rPr lang="zh-CN" altLang="en-US" sz="2400" dirty="0">
                <a:solidFill>
                  <a:srgbClr val="C00000"/>
                </a:solidFill>
              </a:rPr>
              <a:t>优势</a:t>
            </a:r>
            <a:r>
              <a:rPr lang="en-US" altLang="zh-CN" sz="2400" dirty="0">
                <a:solidFill>
                  <a:srgbClr val="C00000"/>
                </a:solidFill>
              </a:rPr>
              <a:t>:</a:t>
            </a:r>
          </a:p>
          <a:p>
            <a:pPr lvl="1" algn="just">
              <a:buFont typeface="Wingdings" panose="05000000000000000000" pitchFamily="2" charset="2"/>
              <a:buChar char="Ø"/>
            </a:pPr>
            <a:r>
              <a:rPr lang="zh-CN" altLang="en-US" sz="2000" dirty="0">
                <a:latin typeface="+mn-ea"/>
                <a:ea typeface="+mn-ea"/>
              </a:rPr>
              <a:t>差异化战略利用顾客对产品特色的偏爱和忠诚，降低了产品价格的敏感性，从而使企业可以</a:t>
            </a:r>
            <a:r>
              <a:rPr lang="zh-CN" altLang="en-US" sz="2000" dirty="0">
                <a:solidFill>
                  <a:srgbClr val="C00000"/>
                </a:solidFill>
                <a:latin typeface="+mn-ea"/>
                <a:ea typeface="+mn-ea"/>
              </a:rPr>
              <a:t>避开价格竞争</a:t>
            </a:r>
            <a:r>
              <a:rPr lang="zh-CN" altLang="en-US" sz="2000" dirty="0">
                <a:latin typeface="+mn-ea"/>
                <a:ea typeface="+mn-ea"/>
              </a:rPr>
              <a:t>，在相关领域获得持续经营优势，使利润增加却不必追求低成本</a:t>
            </a:r>
          </a:p>
          <a:p>
            <a:pPr lvl="1" algn="just">
              <a:buFont typeface="Wingdings" panose="05000000000000000000" pitchFamily="2" charset="2"/>
              <a:buChar char="Ø"/>
            </a:pPr>
            <a:r>
              <a:rPr lang="zh-CN" altLang="en-US" sz="2000" dirty="0">
                <a:latin typeface="+mn-ea"/>
                <a:ea typeface="+mn-ea"/>
              </a:rPr>
              <a:t>顾客的偏爱和忠诚构成了</a:t>
            </a:r>
            <a:r>
              <a:rPr lang="zh-CN" altLang="en-US" sz="2000" dirty="0">
                <a:solidFill>
                  <a:srgbClr val="C00000"/>
                </a:solidFill>
                <a:latin typeface="+mn-ea"/>
                <a:ea typeface="+mn-ea"/>
              </a:rPr>
              <a:t>较高的进入壁垒</a:t>
            </a:r>
            <a:r>
              <a:rPr lang="zh-CN" altLang="en-US" sz="2000" dirty="0">
                <a:latin typeface="+mn-ea"/>
                <a:ea typeface="+mn-ea"/>
              </a:rPr>
              <a:t>，竞争对手要战胜这种“独特性”需付出很大的代价</a:t>
            </a:r>
          </a:p>
          <a:p>
            <a:pPr lvl="1" algn="just">
              <a:buFont typeface="Wingdings" panose="05000000000000000000" pitchFamily="2" charset="2"/>
              <a:buChar char="Ø"/>
            </a:pPr>
            <a:r>
              <a:rPr lang="zh-CN" altLang="en-US" sz="2000" dirty="0">
                <a:latin typeface="+mn-ea"/>
                <a:ea typeface="+mn-ea"/>
              </a:rPr>
              <a:t>顾客缺乏选择余地使其</a:t>
            </a:r>
            <a:r>
              <a:rPr lang="zh-CN" altLang="en-US" sz="2000" dirty="0">
                <a:solidFill>
                  <a:srgbClr val="C00000"/>
                </a:solidFill>
                <a:latin typeface="+mn-ea"/>
                <a:ea typeface="+mn-ea"/>
              </a:rPr>
              <a:t>价格敏感度下降</a:t>
            </a:r>
            <a:endParaRPr lang="en-US" altLang="zh-CN" sz="2000" dirty="0">
              <a:latin typeface="+mn-ea"/>
              <a:ea typeface="+mn-ea"/>
            </a:endParaRPr>
          </a:p>
          <a:p>
            <a:pPr lvl="1" algn="just">
              <a:buFont typeface="Wingdings" panose="05000000000000000000" pitchFamily="2" charset="2"/>
              <a:buChar char="Ø"/>
            </a:pPr>
            <a:r>
              <a:rPr lang="zh-CN" altLang="en-US" sz="2000" dirty="0">
                <a:latin typeface="+mn-ea"/>
                <a:ea typeface="+mn-ea"/>
              </a:rPr>
              <a:t>差异性也</a:t>
            </a:r>
            <a:r>
              <a:rPr lang="zh-CN" altLang="en-US" sz="2000" dirty="0">
                <a:solidFill>
                  <a:srgbClr val="C00000"/>
                </a:solidFill>
                <a:latin typeface="+mn-ea"/>
                <a:ea typeface="+mn-ea"/>
              </a:rPr>
              <a:t>缓解了来自买方的压力</a:t>
            </a:r>
          </a:p>
          <a:p>
            <a:pPr lvl="1" algn="just">
              <a:buFont typeface="Wingdings" panose="05000000000000000000" pitchFamily="2" charset="2"/>
              <a:buChar char="Ø"/>
            </a:pPr>
            <a:r>
              <a:rPr lang="zh-CN" altLang="en-US" sz="2000" dirty="0">
                <a:latin typeface="+mn-ea"/>
                <a:ea typeface="+mn-ea"/>
              </a:rPr>
              <a:t>采取差异化战略而赢得顾客忠诚的企业，在</a:t>
            </a:r>
            <a:r>
              <a:rPr lang="zh-CN" altLang="en-US" sz="2000" dirty="0">
                <a:solidFill>
                  <a:srgbClr val="C00000"/>
                </a:solidFill>
                <a:latin typeface="+mn-ea"/>
                <a:ea typeface="+mn-ea"/>
              </a:rPr>
              <a:t>面对替代品威胁时，其所处地位比其他竞争对手更为有利</a:t>
            </a:r>
          </a:p>
          <a:p>
            <a:pPr algn="just"/>
            <a:endParaRPr lang="zh-CN" altLang="en-US" dirty="0"/>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30</a:t>
            </a:fld>
            <a:endParaRPr lang="en-GB" altLang="en-GB"/>
          </a:p>
        </p:txBody>
      </p:sp>
    </p:spTree>
    <p:extLst>
      <p:ext uri="{BB962C8B-B14F-4D97-AF65-F5344CB8AC3E}">
        <p14:creationId xmlns:p14="http://schemas.microsoft.com/office/powerpoint/2010/main" val="3478656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000"/>
                                        <p:tgtEl>
                                          <p:spTgt spid="3">
                                            <p:txEl>
                                              <p:pRg st="6" end="6"/>
                                            </p:txEl>
                                          </p:spTgt>
                                        </p:tgtEl>
                                      </p:cBhvr>
                                    </p:animEffect>
                                    <p:anim calcmode="lin" valueType="num">
                                      <p:cBhvr>
                                        <p:cTn id="2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1000"/>
                                        <p:tgtEl>
                                          <p:spTgt spid="3">
                                            <p:txEl>
                                              <p:pRg st="7" end="7"/>
                                            </p:txEl>
                                          </p:spTgt>
                                        </p:tgtEl>
                                      </p:cBhvr>
                                    </p:animEffect>
                                    <p:anim calcmode="lin" valueType="num">
                                      <p:cBhvr>
                                        <p:cTn id="3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235824" cy="5008564"/>
          </a:xfrm>
        </p:spPr>
        <p:txBody>
          <a:bodyPr/>
          <a:lstStyle/>
          <a:p>
            <a:pPr algn="just">
              <a:buFont typeface="Wingdings" panose="05000000000000000000" pitchFamily="2" charset="2"/>
              <a:buNone/>
            </a:pPr>
            <a:r>
              <a:rPr lang="zh-CN" altLang="en-US" sz="2400" b="1" dirty="0">
                <a:solidFill>
                  <a:srgbClr val="C00000"/>
                </a:solidFill>
                <a:latin typeface="+mn-ea"/>
              </a:rPr>
              <a:t>风险</a:t>
            </a:r>
            <a:r>
              <a:rPr lang="en-US" altLang="zh-CN" sz="2400" b="1" dirty="0">
                <a:solidFill>
                  <a:srgbClr val="C00000"/>
                </a:solidFill>
                <a:latin typeface="+mn-ea"/>
              </a:rPr>
              <a:t>:</a:t>
            </a:r>
          </a:p>
          <a:p>
            <a:pPr algn="just">
              <a:buFont typeface="Wingdings" panose="05000000000000000000" pitchFamily="2" charset="2"/>
              <a:buChar char="Ø"/>
            </a:pPr>
            <a:r>
              <a:rPr lang="zh-CN" altLang="en-US" dirty="0">
                <a:latin typeface="+mn-ea"/>
              </a:rPr>
              <a:t>第一个风险是</a:t>
            </a:r>
            <a:r>
              <a:rPr lang="zh-CN" altLang="en-US" dirty="0">
                <a:solidFill>
                  <a:srgbClr val="C00000"/>
                </a:solidFill>
                <a:latin typeface="+mn-ea"/>
              </a:rPr>
              <a:t>客户可能并不看重企业所创造的差异性。</a:t>
            </a:r>
          </a:p>
          <a:p>
            <a:pPr algn="just">
              <a:buFont typeface="Wingdings" panose="05000000000000000000" pitchFamily="2" charset="2"/>
              <a:buChar char="Ø"/>
            </a:pPr>
            <a:r>
              <a:rPr lang="zh-CN" altLang="en-US" dirty="0">
                <a:latin typeface="+mn-ea"/>
              </a:rPr>
              <a:t>第二个风险是企业产品的差异性随着时间推移而逐渐变得</a:t>
            </a:r>
            <a:r>
              <a:rPr lang="zh-CN" altLang="en-US" dirty="0">
                <a:solidFill>
                  <a:srgbClr val="C00000"/>
                </a:solidFill>
                <a:latin typeface="+mn-ea"/>
              </a:rPr>
              <a:t>相对客户不那么重要。</a:t>
            </a:r>
          </a:p>
          <a:p>
            <a:pPr algn="just">
              <a:buFont typeface="Wingdings" panose="05000000000000000000" pitchFamily="2" charset="2"/>
              <a:buChar char="Ø"/>
            </a:pPr>
            <a:r>
              <a:rPr lang="zh-CN" altLang="en-US" dirty="0">
                <a:latin typeface="+mn-ea"/>
              </a:rPr>
              <a:t>第三个风险是企业虽然在创造明显优势方面取得成功，但成本很高，</a:t>
            </a:r>
            <a:r>
              <a:rPr lang="zh-CN" altLang="en-US" dirty="0">
                <a:solidFill>
                  <a:srgbClr val="C00000"/>
                </a:solidFill>
                <a:latin typeface="+mn-ea"/>
              </a:rPr>
              <a:t>客户有可能不愿意为这种优势支付额外的费用。</a:t>
            </a:r>
          </a:p>
          <a:p>
            <a:pPr algn="just">
              <a:buFont typeface="Wingdings" panose="05000000000000000000" pitchFamily="2" charset="2"/>
              <a:buChar char="Ø"/>
            </a:pPr>
            <a:r>
              <a:rPr lang="zh-CN" altLang="en-US" dirty="0">
                <a:latin typeface="+mn-ea"/>
              </a:rPr>
              <a:t>第四个</a:t>
            </a:r>
            <a:r>
              <a:rPr lang="zh-CN" altLang="en-US" dirty="0">
                <a:solidFill>
                  <a:srgbClr val="C00000"/>
                </a:solidFill>
                <a:latin typeface="+mn-ea"/>
              </a:rPr>
              <a:t>风险是企业可能会无法继续投资以维持其差异性优势。</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31</a:t>
            </a:fld>
            <a:endParaRPr lang="en-GB" altLang="en-GB"/>
          </a:p>
        </p:txBody>
      </p:sp>
    </p:spTree>
    <p:extLst>
      <p:ext uri="{BB962C8B-B14F-4D97-AF65-F5344CB8AC3E}">
        <p14:creationId xmlns:p14="http://schemas.microsoft.com/office/powerpoint/2010/main" val="14074457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latin typeface="宋体" panose="02010600030101010101" pitchFamily="2" charset="-122"/>
              </a:rPr>
              <a:t>差异化战略的实现途径</a:t>
            </a:r>
            <a:endParaRPr lang="zh-CN" altLang="en-US" sz="2400"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32</a:t>
            </a:fld>
            <a:endParaRPr lang="en-GB" altLang="en-GB"/>
          </a:p>
        </p:txBody>
      </p:sp>
      <p:grpSp>
        <p:nvGrpSpPr>
          <p:cNvPr id="10" name="组合 9"/>
          <p:cNvGrpSpPr/>
          <p:nvPr/>
        </p:nvGrpSpPr>
        <p:grpSpPr>
          <a:xfrm>
            <a:off x="1835150" y="2205038"/>
            <a:ext cx="4659313" cy="3348037"/>
            <a:chOff x="1835150" y="2205038"/>
            <a:chExt cx="4659313" cy="3348037"/>
          </a:xfrm>
        </p:grpSpPr>
        <p:sp>
          <p:nvSpPr>
            <p:cNvPr id="5" name="AutoShape 5"/>
            <p:cNvSpPr>
              <a:spLocks noChangeArrowheads="1"/>
            </p:cNvSpPr>
            <p:nvPr/>
          </p:nvSpPr>
          <p:spPr bwMode="auto">
            <a:xfrm>
              <a:off x="1835150" y="3068638"/>
              <a:ext cx="1743075" cy="1165225"/>
            </a:xfrm>
            <a:prstGeom prst="hexagon">
              <a:avLst>
                <a:gd name="adj" fmla="val 37398"/>
                <a:gd name="vf" fmla="val 115470"/>
              </a:avLst>
            </a:prstGeom>
            <a:gradFill rotWithShape="1">
              <a:gsLst>
                <a:gs pos="0">
                  <a:srgbClr val="CCCCFF"/>
                </a:gs>
                <a:gs pos="17999">
                  <a:srgbClr val="99CCFF"/>
                </a:gs>
                <a:gs pos="36000">
                  <a:srgbClr val="9966FF"/>
                </a:gs>
                <a:gs pos="61000">
                  <a:srgbClr val="CC99FF"/>
                </a:gs>
                <a:gs pos="82001">
                  <a:srgbClr val="99CCFF"/>
                </a:gs>
                <a:gs pos="100000">
                  <a:srgbClr val="CCCCFF"/>
                </a:gs>
              </a:gsLst>
              <a:lin ang="2700000" scaled="1"/>
            </a:gradFill>
            <a:ln w="9525">
              <a:miter lim="800000"/>
              <a:headEnd/>
              <a:tailEnd/>
            </a:ln>
            <a:effectLst/>
            <a:scene3d>
              <a:camera prst="legacyObliqueTopRight"/>
              <a:lightRig rig="legacyFlat3" dir="b"/>
            </a:scene3d>
            <a:sp3d extrusionH="430200" prstMaterial="legacyMatte">
              <a:bevelT w="13500" h="13500" prst="angle"/>
              <a:bevelB w="13500" h="13500" prst="angle"/>
              <a:extrusionClr>
                <a:srgbClr val="CCCCFF"/>
              </a:extrusionClr>
              <a:contourClr>
                <a:srgbClr val="CC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zh-CN" altLang="en-US" sz="2000" dirty="0">
                  <a:ea typeface="楷体_GB2312" pitchFamily="49" charset="-122"/>
                </a:rPr>
                <a:t>形象差异化</a:t>
              </a:r>
            </a:p>
          </p:txBody>
        </p:sp>
        <p:sp>
          <p:nvSpPr>
            <p:cNvPr id="6" name="AutoShape 6"/>
            <p:cNvSpPr>
              <a:spLocks noChangeArrowheads="1"/>
            </p:cNvSpPr>
            <p:nvPr/>
          </p:nvSpPr>
          <p:spPr bwMode="auto">
            <a:xfrm>
              <a:off x="3384550" y="2205038"/>
              <a:ext cx="1741488" cy="1165225"/>
            </a:xfrm>
            <a:prstGeom prst="hexagon">
              <a:avLst>
                <a:gd name="adj" fmla="val 37364"/>
                <a:gd name="vf" fmla="val 115470"/>
              </a:avLst>
            </a:prstGeom>
            <a:gradFill rotWithShape="1">
              <a:gsLst>
                <a:gs pos="0">
                  <a:srgbClr val="CCCCFF"/>
                </a:gs>
                <a:gs pos="17999">
                  <a:srgbClr val="99CCFF"/>
                </a:gs>
                <a:gs pos="39000">
                  <a:srgbClr val="CC99FF"/>
                </a:gs>
                <a:gs pos="64000">
                  <a:srgbClr val="9966FF"/>
                </a:gs>
                <a:gs pos="82001">
                  <a:srgbClr val="99CCFF"/>
                </a:gs>
                <a:gs pos="100000">
                  <a:srgbClr val="CCCCFF"/>
                </a:gs>
              </a:gsLst>
              <a:path path="shape">
                <a:fillToRect l="50000" t="50000" r="50000" b="50000"/>
              </a:path>
            </a:gradFill>
            <a:ln w="9525">
              <a:miter lim="800000"/>
              <a:headEnd/>
              <a:tailEnd/>
            </a:ln>
            <a:effectLst/>
            <a:scene3d>
              <a:camera prst="legacyObliqueTopRight"/>
              <a:lightRig rig="legacyFlat3" dir="b"/>
            </a:scene3d>
            <a:sp3d extrusionH="430200" prstMaterial="legacyMatte">
              <a:bevelT w="13500" h="13500" prst="angle"/>
              <a:bevelB w="13500" h="13500" prst="angle"/>
              <a:extrusionClr>
                <a:srgbClr val="CCCCFF"/>
              </a:extrusionClr>
              <a:contourClr>
                <a:srgbClr val="CC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zh-CN" altLang="en-US" sz="2000" dirty="0">
                  <a:ea typeface="楷体_GB2312" pitchFamily="49" charset="-122"/>
                </a:rPr>
                <a:t>产品差异化</a:t>
              </a:r>
            </a:p>
          </p:txBody>
        </p:sp>
        <p:sp>
          <p:nvSpPr>
            <p:cNvPr id="7" name="AutoShape 7"/>
            <p:cNvSpPr>
              <a:spLocks noChangeArrowheads="1"/>
            </p:cNvSpPr>
            <p:nvPr/>
          </p:nvSpPr>
          <p:spPr bwMode="auto">
            <a:xfrm>
              <a:off x="4751388" y="2852738"/>
              <a:ext cx="1743075" cy="1165225"/>
            </a:xfrm>
            <a:prstGeom prst="hexagon">
              <a:avLst>
                <a:gd name="adj" fmla="val 37398"/>
                <a:gd name="vf" fmla="val 115470"/>
              </a:avLst>
            </a:prstGeom>
            <a:gradFill rotWithShape="1">
              <a:gsLst>
                <a:gs pos="0">
                  <a:srgbClr val="CCCCFF"/>
                </a:gs>
                <a:gs pos="8999">
                  <a:srgbClr val="99CCFF"/>
                </a:gs>
                <a:gs pos="19500">
                  <a:srgbClr val="CC99FF"/>
                </a:gs>
                <a:gs pos="32000">
                  <a:srgbClr val="9966FF"/>
                </a:gs>
                <a:gs pos="41001">
                  <a:srgbClr val="99CCFF"/>
                </a:gs>
                <a:gs pos="50000">
                  <a:srgbClr val="CCCCFF"/>
                </a:gs>
                <a:gs pos="59000">
                  <a:srgbClr val="99CCFF"/>
                </a:gs>
                <a:gs pos="68000">
                  <a:srgbClr val="9966FF"/>
                </a:gs>
                <a:gs pos="80500">
                  <a:srgbClr val="CC99FF"/>
                </a:gs>
                <a:gs pos="91001">
                  <a:srgbClr val="99CCFF"/>
                </a:gs>
                <a:gs pos="100000">
                  <a:srgbClr val="CCCCFF"/>
                </a:gs>
              </a:gsLst>
              <a:lin ang="5400000" scaled="1"/>
            </a:gradFill>
            <a:ln w="9525">
              <a:miter lim="800000"/>
              <a:headEnd/>
              <a:tailEnd/>
            </a:ln>
            <a:effectLst/>
            <a:scene3d>
              <a:camera prst="legacyObliqueTopRight"/>
              <a:lightRig rig="legacyFlat3" dir="b"/>
            </a:scene3d>
            <a:sp3d extrusionH="430200" prstMaterial="legacyMatte">
              <a:bevelT w="13500" h="13500" prst="angle"/>
              <a:bevelB w="13500" h="13500" prst="angle"/>
              <a:extrusionClr>
                <a:srgbClr val="CCCCFF"/>
              </a:extrusionClr>
              <a:contourClr>
                <a:srgbClr val="CC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lang="zh-CN" altLang="en-US" sz="2000" dirty="0">
                  <a:ea typeface="楷体_GB2312" pitchFamily="49" charset="-122"/>
                </a:rPr>
                <a:t>服务差异化</a:t>
              </a:r>
            </a:p>
          </p:txBody>
        </p:sp>
        <p:sp>
          <p:nvSpPr>
            <p:cNvPr id="8" name="AutoShape 8"/>
            <p:cNvSpPr>
              <a:spLocks noChangeArrowheads="1"/>
            </p:cNvSpPr>
            <p:nvPr/>
          </p:nvSpPr>
          <p:spPr bwMode="auto">
            <a:xfrm flipV="1">
              <a:off x="2543175" y="4387850"/>
              <a:ext cx="1741488" cy="1165225"/>
            </a:xfrm>
            <a:prstGeom prst="hexagon">
              <a:avLst>
                <a:gd name="adj" fmla="val 37364"/>
                <a:gd name="vf" fmla="val 115470"/>
              </a:avLst>
            </a:prstGeom>
            <a:gradFill rotWithShape="1">
              <a:gsLst>
                <a:gs pos="0">
                  <a:srgbClr val="CCCCFF"/>
                </a:gs>
                <a:gs pos="8999">
                  <a:srgbClr val="99CCFF"/>
                </a:gs>
                <a:gs pos="19500">
                  <a:srgbClr val="CC99FF"/>
                </a:gs>
                <a:gs pos="32000">
                  <a:srgbClr val="9966FF"/>
                </a:gs>
                <a:gs pos="41001">
                  <a:srgbClr val="99CCFF"/>
                </a:gs>
                <a:gs pos="50000">
                  <a:srgbClr val="CCCCFF"/>
                </a:gs>
                <a:gs pos="59000">
                  <a:srgbClr val="99CCFF"/>
                </a:gs>
                <a:gs pos="68000">
                  <a:srgbClr val="9966FF"/>
                </a:gs>
                <a:gs pos="80500">
                  <a:srgbClr val="CC99FF"/>
                </a:gs>
                <a:gs pos="91001">
                  <a:srgbClr val="99CCFF"/>
                </a:gs>
                <a:gs pos="100000">
                  <a:srgbClr val="CCCCFF"/>
                </a:gs>
              </a:gsLst>
              <a:lin ang="18900000" scaled="1"/>
            </a:gradFill>
            <a:ln w="9525">
              <a:miter lim="800000"/>
              <a:headEnd/>
              <a:tailEnd/>
            </a:ln>
            <a:effectLst/>
            <a:scene3d>
              <a:camera prst="legacyObliqueTopRight"/>
              <a:lightRig rig="legacyFlat3" dir="b"/>
            </a:scene3d>
            <a:sp3d extrusionH="430200" prstMaterial="legacyMatte">
              <a:bevelT w="13500" h="13500" prst="angle"/>
              <a:bevelB w="13500" h="13500" prst="angle"/>
              <a:extrusionClr>
                <a:srgbClr val="CCCCFF"/>
              </a:extrusionClr>
              <a:contourClr>
                <a:srgbClr val="CC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flatTx/>
            </a:bodyPr>
            <a:lstStyle/>
            <a:p>
              <a:pPr algn="ctr"/>
              <a:r>
                <a:rPr lang="zh-CN" altLang="en-US" sz="2000" dirty="0">
                  <a:ea typeface="楷体_GB2312" pitchFamily="49" charset="-122"/>
                </a:rPr>
                <a:t>营销渠道差异化</a:t>
              </a:r>
            </a:p>
          </p:txBody>
        </p:sp>
        <p:sp>
          <p:nvSpPr>
            <p:cNvPr id="9" name="AutoShape 9"/>
            <p:cNvSpPr>
              <a:spLocks noChangeArrowheads="1"/>
            </p:cNvSpPr>
            <p:nvPr/>
          </p:nvSpPr>
          <p:spPr bwMode="auto">
            <a:xfrm flipV="1">
              <a:off x="4500563" y="4256088"/>
              <a:ext cx="1743075" cy="1165225"/>
            </a:xfrm>
            <a:prstGeom prst="hexagon">
              <a:avLst>
                <a:gd name="adj" fmla="val 37398"/>
                <a:gd name="vf" fmla="val 115470"/>
              </a:avLst>
            </a:prstGeom>
            <a:gradFill rotWithShape="1">
              <a:gsLst>
                <a:gs pos="0">
                  <a:srgbClr val="CCCCFF"/>
                </a:gs>
                <a:gs pos="9000">
                  <a:srgbClr val="99CCFF"/>
                </a:gs>
                <a:gs pos="18000">
                  <a:srgbClr val="9966FF"/>
                </a:gs>
                <a:gs pos="30500">
                  <a:srgbClr val="CC99FF"/>
                </a:gs>
                <a:gs pos="41001">
                  <a:srgbClr val="99CCFF"/>
                </a:gs>
                <a:gs pos="50000">
                  <a:srgbClr val="CCCCFF"/>
                </a:gs>
                <a:gs pos="59000">
                  <a:srgbClr val="99CCFF"/>
                </a:gs>
                <a:gs pos="69500">
                  <a:srgbClr val="CC99FF"/>
                </a:gs>
                <a:gs pos="82000">
                  <a:srgbClr val="9966FF"/>
                </a:gs>
                <a:gs pos="91001">
                  <a:srgbClr val="99CCFF"/>
                </a:gs>
                <a:gs pos="100000">
                  <a:srgbClr val="CCCCFF"/>
                </a:gs>
              </a:gsLst>
              <a:lin ang="0" scaled="1"/>
            </a:gradFill>
            <a:ln w="9525">
              <a:miter lim="800000"/>
              <a:headEnd/>
              <a:tailEnd/>
            </a:ln>
            <a:effectLst/>
            <a:scene3d>
              <a:camera prst="legacyObliqueTopRight"/>
              <a:lightRig rig="legacyFlat3" dir="b"/>
            </a:scene3d>
            <a:sp3d extrusionH="430200" prstMaterial="legacyMatte">
              <a:bevelT w="13500" h="13500" prst="angle"/>
              <a:bevelB w="13500" h="13500" prst="angle"/>
              <a:extrusionClr>
                <a:srgbClr val="CCCCFF"/>
              </a:extrusionClr>
              <a:contourClr>
                <a:srgbClr val="CC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flatTx/>
            </a:bodyPr>
            <a:lstStyle/>
            <a:p>
              <a:pPr algn="ctr"/>
              <a:r>
                <a:rPr lang="zh-CN" altLang="en-US" sz="2000" dirty="0">
                  <a:ea typeface="楷体_GB2312" pitchFamily="49" charset="-122"/>
                </a:rPr>
                <a:t>人员差异化</a:t>
              </a:r>
            </a:p>
          </p:txBody>
        </p:sp>
      </p:grpSp>
    </p:spTree>
    <p:extLst>
      <p:ext uri="{BB962C8B-B14F-4D97-AF65-F5344CB8AC3E}">
        <p14:creationId xmlns:p14="http://schemas.microsoft.com/office/powerpoint/2010/main" val="30359357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1308101"/>
            <a:ext cx="8163816" cy="5008564"/>
          </a:xfrm>
        </p:spPr>
        <p:txBody>
          <a:bodyPr/>
          <a:lstStyle/>
          <a:p>
            <a:pPr algn="just"/>
            <a:r>
              <a:rPr lang="en-US" altLang="zh-CN" sz="2400" dirty="0">
                <a:latin typeface="+mn-ea"/>
              </a:rPr>
              <a:t>3.</a:t>
            </a:r>
            <a:r>
              <a:rPr lang="zh-CN" altLang="en-US" sz="2400" dirty="0">
                <a:latin typeface="+mn-ea"/>
              </a:rPr>
              <a:t>聚焦战略</a:t>
            </a:r>
          </a:p>
          <a:p>
            <a:pPr algn="just"/>
            <a:r>
              <a:rPr lang="zh-CN" altLang="en-US" sz="2400" dirty="0">
                <a:solidFill>
                  <a:srgbClr val="C00000"/>
                </a:solidFill>
                <a:latin typeface="微软雅黑" panose="020B0503020204020204" pitchFamily="34" charset="-122"/>
                <a:ea typeface="微软雅黑" panose="020B0503020204020204" pitchFamily="34" charset="-122"/>
              </a:rPr>
              <a:t>聚焦战略</a:t>
            </a:r>
            <a:r>
              <a:rPr lang="zh-CN" altLang="en-US" sz="2400" dirty="0">
                <a:latin typeface="微软雅黑" panose="020B0503020204020204" pitchFamily="34" charset="-122"/>
                <a:ea typeface="微软雅黑" panose="020B0503020204020204" pitchFamily="34" charset="-122"/>
              </a:rPr>
              <a:t>，是指企业将经营范围集中于行业内</a:t>
            </a:r>
            <a:r>
              <a:rPr lang="zh-CN" altLang="en-US" sz="2400" dirty="0">
                <a:solidFill>
                  <a:srgbClr val="FF0000"/>
                </a:solidFill>
                <a:latin typeface="微软雅黑" panose="020B0503020204020204" pitchFamily="34" charset="-122"/>
                <a:ea typeface="微软雅黑" panose="020B0503020204020204" pitchFamily="34" charset="-122"/>
              </a:rPr>
              <a:t>某一有限的细分市场</a:t>
            </a:r>
            <a:r>
              <a:rPr lang="zh-CN" altLang="en-US" sz="2400" dirty="0">
                <a:latin typeface="微软雅黑" panose="020B0503020204020204" pitchFamily="34" charset="-122"/>
                <a:ea typeface="微软雅黑" panose="020B0503020204020204" pitchFamily="34" charset="-122"/>
              </a:rPr>
              <a:t>，使企业有限的资源得以充分发挥效力，在某一局部超过其他竞争对手，取得竞争优势。</a:t>
            </a:r>
            <a:endParaRPr lang="en-US" altLang="zh-CN" sz="2400" dirty="0">
              <a:latin typeface="微软雅黑" panose="020B0503020204020204" pitchFamily="34" charset="-122"/>
              <a:ea typeface="微软雅黑" panose="020B0503020204020204" pitchFamily="34" charset="-122"/>
            </a:endParaRPr>
          </a:p>
          <a:p>
            <a:pPr algn="just"/>
            <a:r>
              <a:rPr lang="zh-CN" altLang="en-US" sz="2400" dirty="0">
                <a:latin typeface="+mn-ea"/>
              </a:rPr>
              <a:t>聚焦战略有两种变化形式：一种是着眼于在细分的目标市场上获得低成本优势，称之为</a:t>
            </a:r>
            <a:r>
              <a:rPr lang="zh-CN" altLang="en-US" sz="2400" dirty="0">
                <a:solidFill>
                  <a:srgbClr val="C00000"/>
                </a:solidFill>
                <a:latin typeface="+mn-ea"/>
              </a:rPr>
              <a:t>成本聚焦</a:t>
            </a:r>
            <a:r>
              <a:rPr lang="zh-CN" altLang="en-US" sz="2400" dirty="0">
                <a:latin typeface="+mn-ea"/>
              </a:rPr>
              <a:t>；另一种是着眼于在目标市场上获得差异化优势，称之为</a:t>
            </a:r>
            <a:r>
              <a:rPr lang="zh-CN" altLang="en-US" sz="2400" dirty="0">
                <a:solidFill>
                  <a:srgbClr val="C00000"/>
                </a:solidFill>
                <a:latin typeface="+mn-ea"/>
              </a:rPr>
              <a:t>差异化聚焦</a:t>
            </a:r>
            <a:r>
              <a:rPr lang="zh-CN" altLang="en-US" sz="2400" dirty="0">
                <a:latin typeface="+mn-ea"/>
              </a:rPr>
              <a:t>。</a:t>
            </a:r>
            <a:endParaRPr lang="en-US" altLang="zh-CN" sz="2400" dirty="0">
              <a:latin typeface="+mn-ea"/>
            </a:endParaRPr>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33</a:t>
            </a:fld>
            <a:endParaRPr lang="en-GB" altLang="en-GB"/>
          </a:p>
        </p:txBody>
      </p:sp>
      <p:grpSp>
        <p:nvGrpSpPr>
          <p:cNvPr id="5" name="组合 4"/>
          <p:cNvGrpSpPr/>
          <p:nvPr/>
        </p:nvGrpSpPr>
        <p:grpSpPr>
          <a:xfrm>
            <a:off x="1331640" y="4725144"/>
            <a:ext cx="6130600" cy="1389931"/>
            <a:chOff x="1321720" y="3551237"/>
            <a:chExt cx="6130600" cy="1389931"/>
          </a:xfrm>
        </p:grpSpPr>
        <p:sp>
          <p:nvSpPr>
            <p:cNvPr id="6" name="Text Box 5"/>
            <p:cNvSpPr txBox="1">
              <a:spLocks noChangeArrowheads="1"/>
            </p:cNvSpPr>
            <p:nvPr/>
          </p:nvSpPr>
          <p:spPr bwMode="auto">
            <a:xfrm>
              <a:off x="3095625" y="3551237"/>
              <a:ext cx="2736850" cy="461665"/>
            </a:xfrm>
            <a:prstGeom prst="rect">
              <a:avLst/>
            </a:prstGeom>
            <a:solidFill>
              <a:srgbClr val="BAD1E8">
                <a:alpha val="37000"/>
              </a:srgbClr>
            </a:solidFill>
            <a:ln>
              <a:noFill/>
            </a:ln>
            <a:effectLst/>
            <a:scene3d>
              <a:camera prst="legacyObliqueTopRight"/>
              <a:lightRig rig="legacyFlat3" dir="b"/>
            </a:scene3d>
            <a:sp3d extrusionH="430200" prstMaterial="legacyMatte">
              <a:bevelT w="13500" h="13500" prst="angle"/>
              <a:bevelB w="13500" h="13500" prst="angle"/>
              <a:extrusionClr>
                <a:srgbClr val="BAD1E8"/>
              </a:extrusionClr>
              <a:contourClr>
                <a:srgbClr val="BAD1E8"/>
              </a:contour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sy="50000" kx="-2453608" rotWithShape="0">
                      <a:schemeClr val="bg2">
                        <a:alpha val="50000"/>
                      </a:schemeClr>
                    </a:outerShdw>
                  </a:effectLst>
                </a14:hiddenEffects>
              </a:ext>
            </a:extLst>
          </p:spPr>
          <p:txBody>
            <a:bodyPr>
              <a:spAutoFit/>
              <a:flatTx/>
            </a:bodyPr>
            <a:lstStyle/>
            <a:p>
              <a:pPr algn="ctr">
                <a:spcBef>
                  <a:spcPct val="50000"/>
                </a:spcBef>
              </a:pPr>
              <a:r>
                <a:rPr lang="zh-CN" altLang="en-US" sz="2400" b="1" dirty="0">
                  <a:ea typeface="楷体_GB2312" pitchFamily="49" charset="-122"/>
                </a:rPr>
                <a:t>聚焦战略</a:t>
              </a:r>
            </a:p>
          </p:txBody>
        </p:sp>
        <p:sp>
          <p:nvSpPr>
            <p:cNvPr id="7" name="Text Box 6"/>
            <p:cNvSpPr txBox="1">
              <a:spLocks noChangeArrowheads="1"/>
            </p:cNvSpPr>
            <p:nvPr/>
          </p:nvSpPr>
          <p:spPr bwMode="auto">
            <a:xfrm>
              <a:off x="1321720" y="4508247"/>
              <a:ext cx="2386184" cy="432921"/>
            </a:xfrm>
            <a:prstGeom prst="rect">
              <a:avLst/>
            </a:prstGeom>
            <a:solidFill>
              <a:srgbClr val="66FFCC">
                <a:alpha val="66000"/>
              </a:srgbClr>
            </a:solidFill>
            <a:ln>
              <a:noFill/>
            </a:ln>
            <a:effectLst/>
            <a:scene3d>
              <a:camera prst="legacyObliqueTopRight"/>
              <a:lightRig rig="legacyFlat3" dir="b"/>
            </a:scene3d>
            <a:sp3d extrusionH="227000" prstMaterial="legacyMatte">
              <a:bevelT w="13500" h="13500" prst="angle"/>
              <a:bevelB w="13500" h="13500" prst="angle"/>
              <a:extrusionClr>
                <a:srgbClr val="66FFCC"/>
              </a:extrusionClr>
              <a:contourClr>
                <a:srgbClr val="66FFCC"/>
              </a:contour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p>
              <a:pPr algn="ctr">
                <a:spcBef>
                  <a:spcPct val="50000"/>
                </a:spcBef>
              </a:pPr>
              <a:r>
                <a:rPr lang="zh-CN" altLang="en-US" sz="2400" dirty="0">
                  <a:latin typeface="+mn-ea"/>
                </a:rPr>
                <a:t>成本聚焦</a:t>
              </a:r>
            </a:p>
          </p:txBody>
        </p:sp>
        <p:sp>
          <p:nvSpPr>
            <p:cNvPr id="8" name="Text Box 7"/>
            <p:cNvSpPr txBox="1">
              <a:spLocks noChangeArrowheads="1"/>
            </p:cNvSpPr>
            <p:nvPr/>
          </p:nvSpPr>
          <p:spPr bwMode="auto">
            <a:xfrm>
              <a:off x="5171113" y="4490153"/>
              <a:ext cx="2281207" cy="379008"/>
            </a:xfrm>
            <a:prstGeom prst="rect">
              <a:avLst/>
            </a:prstGeom>
            <a:solidFill>
              <a:srgbClr val="66FFCC">
                <a:alpha val="66000"/>
              </a:srgbClr>
            </a:solidFill>
            <a:ln>
              <a:noFill/>
            </a:ln>
            <a:effectLst/>
            <a:scene3d>
              <a:camera prst="legacyObliqueTopRight"/>
              <a:lightRig rig="legacyFlat3" dir="b"/>
            </a:scene3d>
            <a:sp3d extrusionH="227000" prstMaterial="legacyMatte">
              <a:bevelT w="13500" h="13500" prst="angle"/>
              <a:bevelB w="13500" h="13500" prst="angle"/>
              <a:extrusionClr>
                <a:srgbClr val="66FFCC"/>
              </a:extrusionClr>
              <a:contourClr>
                <a:srgbClr val="66FFCC"/>
              </a:contour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flatTx/>
            </a:bodyPr>
            <a:lstStyle/>
            <a:p>
              <a:pPr algn="ctr">
                <a:spcBef>
                  <a:spcPct val="50000"/>
                </a:spcBef>
              </a:pPr>
              <a:r>
                <a:rPr lang="zh-CN" altLang="en-US" sz="2400" dirty="0">
                  <a:latin typeface="+mn-ea"/>
                </a:rPr>
                <a:t>差异化聚焦</a:t>
              </a:r>
            </a:p>
          </p:txBody>
        </p:sp>
        <p:cxnSp>
          <p:nvCxnSpPr>
            <p:cNvPr id="10" name="AutoShape 9"/>
            <p:cNvCxnSpPr>
              <a:cxnSpLocks noChangeShapeType="1"/>
              <a:endCxn id="7" idx="0"/>
            </p:cNvCxnSpPr>
            <p:nvPr/>
          </p:nvCxnSpPr>
          <p:spPr bwMode="auto">
            <a:xfrm rot="10800000" flipV="1">
              <a:off x="2514813" y="4136231"/>
              <a:ext cx="1971087" cy="372016"/>
            </a:xfrm>
            <a:prstGeom prst="bentConnector2">
              <a:avLst/>
            </a:prstGeom>
            <a:noFill/>
            <a:ln w="28575">
              <a:solidFill>
                <a:srgbClr val="336699"/>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AutoShape 10"/>
            <p:cNvCxnSpPr>
              <a:cxnSpLocks noChangeShapeType="1"/>
            </p:cNvCxnSpPr>
            <p:nvPr/>
          </p:nvCxnSpPr>
          <p:spPr bwMode="auto">
            <a:xfrm rot="16200000" flipH="1">
              <a:off x="5195508" y="3238499"/>
              <a:ext cx="417512" cy="1836738"/>
            </a:xfrm>
            <a:prstGeom prst="bentConnector3">
              <a:avLst>
                <a:gd name="adj1" fmla="val 48287"/>
              </a:avLst>
            </a:prstGeom>
            <a:noFill/>
            <a:ln w="28575">
              <a:solidFill>
                <a:srgbClr val="336699"/>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3714048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728664" y="548680"/>
            <a:ext cx="8235824" cy="5767985"/>
          </a:xfrm>
        </p:spPr>
        <p:txBody>
          <a:bodyPr/>
          <a:lstStyle/>
          <a:p>
            <a:pPr lvl="0"/>
            <a:r>
              <a:rPr lang="en-US" altLang="zh-CN" sz="2400" dirty="0"/>
              <a:t>2.2.3</a:t>
            </a:r>
            <a:r>
              <a:rPr lang="zh-CN" altLang="en-US" sz="2400" dirty="0"/>
              <a:t>竞争定位</a:t>
            </a:r>
          </a:p>
          <a:p>
            <a:pPr algn="just"/>
            <a:r>
              <a:rPr lang="zh-CN" altLang="en-US" sz="2400" dirty="0">
                <a:latin typeface="+mn-ea"/>
              </a:rPr>
              <a:t>现在根据企业在目标市场中所扮演的角色来考察竞争战略，包括</a:t>
            </a:r>
            <a:r>
              <a:rPr lang="zh-CN" altLang="en-US" sz="2400" dirty="0">
                <a:solidFill>
                  <a:srgbClr val="C00000"/>
                </a:solidFill>
                <a:latin typeface="+mn-ea"/>
              </a:rPr>
              <a:t>领导者、挑战、跟随者和补缺者。</a:t>
            </a:r>
            <a:endParaRPr lang="en-US" altLang="zh-CN" sz="2400" dirty="0">
              <a:solidFill>
                <a:srgbClr val="C00000"/>
              </a:solidFill>
              <a:latin typeface="+mn-ea"/>
            </a:endParaRPr>
          </a:p>
          <a:p>
            <a:pPr algn="just"/>
            <a:r>
              <a:rPr lang="zh-CN" altLang="en-US" sz="2400" dirty="0">
                <a:latin typeface="+mn-ea"/>
              </a:rPr>
              <a:t>其中</a:t>
            </a:r>
            <a:r>
              <a:rPr lang="en-US" altLang="zh-CN" sz="2400" dirty="0">
                <a:latin typeface="+mn-ea"/>
              </a:rPr>
              <a:t>40%</a:t>
            </a:r>
            <a:r>
              <a:rPr lang="zh-CN" altLang="en-US" sz="2400" dirty="0">
                <a:latin typeface="+mn-ea"/>
              </a:rPr>
              <a:t>的市场份额掌握在</a:t>
            </a:r>
            <a:r>
              <a:rPr lang="zh-CN" altLang="en-US" sz="2400" dirty="0">
                <a:solidFill>
                  <a:srgbClr val="C00000"/>
                </a:solidFill>
                <a:latin typeface="+mn-ea"/>
              </a:rPr>
              <a:t>市场领导者</a:t>
            </a:r>
            <a:r>
              <a:rPr lang="en-US" altLang="zh-CN" sz="2400" dirty="0">
                <a:solidFill>
                  <a:srgbClr val="C00000"/>
                </a:solidFill>
                <a:latin typeface="+mn-ea"/>
              </a:rPr>
              <a:t>(market leader)</a:t>
            </a:r>
            <a:r>
              <a:rPr lang="zh-CN" altLang="en-US" sz="2400" dirty="0">
                <a:latin typeface="+mn-ea"/>
              </a:rPr>
              <a:t>手中，它们占有最大的市场份额</a:t>
            </a:r>
            <a:endParaRPr lang="en-US" altLang="zh-CN" sz="2400" dirty="0">
              <a:latin typeface="+mn-ea"/>
            </a:endParaRPr>
          </a:p>
          <a:p>
            <a:pPr algn="just"/>
            <a:r>
              <a:rPr lang="zh-CN" altLang="en-US" sz="2400" dirty="0">
                <a:latin typeface="+mn-ea"/>
              </a:rPr>
              <a:t>另外</a:t>
            </a:r>
            <a:r>
              <a:rPr lang="en-US" altLang="zh-CN" sz="2400" dirty="0">
                <a:latin typeface="+mn-ea"/>
              </a:rPr>
              <a:t>30%</a:t>
            </a:r>
            <a:r>
              <a:rPr lang="zh-CN" altLang="en-US" sz="2400" dirty="0">
                <a:latin typeface="+mn-ea"/>
              </a:rPr>
              <a:t>的市场份额掌握在</a:t>
            </a:r>
            <a:r>
              <a:rPr lang="zh-CN" altLang="en-US" sz="2400" dirty="0">
                <a:solidFill>
                  <a:srgbClr val="C00000"/>
                </a:solidFill>
                <a:latin typeface="+mn-ea"/>
              </a:rPr>
              <a:t>市场挑战者</a:t>
            </a:r>
            <a:r>
              <a:rPr lang="en-US" altLang="zh-CN" sz="2400" dirty="0">
                <a:solidFill>
                  <a:srgbClr val="C00000"/>
                </a:solidFill>
                <a:latin typeface="+mn-ea"/>
              </a:rPr>
              <a:t>(market challenger</a:t>
            </a:r>
            <a:r>
              <a:rPr lang="en-US" altLang="zh-CN" sz="2400" dirty="0">
                <a:latin typeface="+mn-ea"/>
              </a:rPr>
              <a:t>)</a:t>
            </a:r>
            <a:r>
              <a:rPr lang="zh-CN" altLang="en-US" sz="2400" dirty="0">
                <a:latin typeface="+mn-ea"/>
              </a:rPr>
              <a:t>的手中</a:t>
            </a:r>
            <a:endParaRPr lang="en-US" altLang="zh-CN" sz="2400" dirty="0">
              <a:latin typeface="+mn-ea"/>
            </a:endParaRPr>
          </a:p>
          <a:p>
            <a:pPr algn="just"/>
            <a:r>
              <a:rPr lang="zh-CN" altLang="en-US" sz="2400" dirty="0">
                <a:latin typeface="+mn-ea"/>
              </a:rPr>
              <a:t>还有</a:t>
            </a:r>
            <a:r>
              <a:rPr lang="en-US" altLang="zh-CN" sz="2400" dirty="0">
                <a:latin typeface="+mn-ea"/>
              </a:rPr>
              <a:t>20%</a:t>
            </a:r>
            <a:r>
              <a:rPr lang="zh-CN" altLang="en-US" sz="2400" dirty="0">
                <a:latin typeface="+mn-ea"/>
              </a:rPr>
              <a:t>的市场份额掌握在</a:t>
            </a:r>
            <a:r>
              <a:rPr lang="zh-CN" altLang="en-US" sz="2400" dirty="0">
                <a:solidFill>
                  <a:srgbClr val="C00000"/>
                </a:solidFill>
                <a:latin typeface="+mn-ea"/>
              </a:rPr>
              <a:t>市场跟随者</a:t>
            </a:r>
            <a:r>
              <a:rPr lang="en-US" altLang="zh-CN" sz="2400" dirty="0">
                <a:solidFill>
                  <a:srgbClr val="C00000"/>
                </a:solidFill>
                <a:latin typeface="+mn-ea"/>
              </a:rPr>
              <a:t>(market follower)</a:t>
            </a:r>
            <a:r>
              <a:rPr lang="zh-CN" altLang="en-US" sz="2400" dirty="0">
                <a:latin typeface="+mn-ea"/>
              </a:rPr>
              <a:t>的手中，它们试图在现有行业秩序下维持自己的市场份额</a:t>
            </a:r>
            <a:endParaRPr lang="en-US" altLang="zh-CN" sz="2400" dirty="0">
              <a:latin typeface="+mn-ea"/>
            </a:endParaRPr>
          </a:p>
          <a:p>
            <a:pPr algn="just"/>
            <a:r>
              <a:rPr lang="zh-CN" altLang="en-US" sz="2400" dirty="0">
                <a:latin typeface="+mn-ea"/>
              </a:rPr>
              <a:t>剩下的</a:t>
            </a:r>
            <a:r>
              <a:rPr lang="en-US" altLang="zh-CN" sz="2400" dirty="0">
                <a:latin typeface="+mn-ea"/>
              </a:rPr>
              <a:t>10%</a:t>
            </a:r>
            <a:r>
              <a:rPr lang="zh-CN" altLang="en-US" sz="2400" dirty="0">
                <a:latin typeface="+mn-ea"/>
              </a:rPr>
              <a:t>的市场份额由</a:t>
            </a:r>
            <a:r>
              <a:rPr lang="zh-CN" altLang="en-US" sz="2400" dirty="0">
                <a:solidFill>
                  <a:srgbClr val="C00000"/>
                </a:solidFill>
                <a:latin typeface="+mn-ea"/>
              </a:rPr>
              <a:t>市场补缺者</a:t>
            </a:r>
            <a:r>
              <a:rPr lang="en-US" altLang="zh-CN" sz="2400" dirty="0">
                <a:solidFill>
                  <a:srgbClr val="C00000"/>
                </a:solidFill>
                <a:latin typeface="+mn-ea"/>
              </a:rPr>
              <a:t>(market </a:t>
            </a:r>
            <a:r>
              <a:rPr lang="en-US" altLang="zh-CN" sz="2400" dirty="0" err="1">
                <a:solidFill>
                  <a:srgbClr val="C00000"/>
                </a:solidFill>
                <a:latin typeface="+mn-ea"/>
              </a:rPr>
              <a:t>nicher</a:t>
            </a:r>
            <a:r>
              <a:rPr lang="en-US" altLang="zh-CN" sz="2400" dirty="0">
                <a:solidFill>
                  <a:srgbClr val="C00000"/>
                </a:solidFill>
                <a:latin typeface="+mn-ea"/>
              </a:rPr>
              <a:t>)</a:t>
            </a:r>
            <a:r>
              <a:rPr lang="zh-CN" altLang="en-US" sz="2400" dirty="0">
                <a:latin typeface="+mn-ea"/>
              </a:rPr>
              <a:t>占有，它们服务于那些不被其他企业重视的小细分市场。</a:t>
            </a:r>
          </a:p>
          <a:p>
            <a:pPr algn="just"/>
            <a:r>
              <a:rPr lang="zh-CN" altLang="en-US" sz="2800" dirty="0">
                <a:solidFill>
                  <a:srgbClr val="C00000"/>
                </a:solidFill>
                <a:latin typeface="微软雅黑" panose="020B0503020204020204" pitchFamily="34" charset="-122"/>
                <a:ea typeface="微软雅黑" panose="020B0503020204020204" pitchFamily="34" charset="-122"/>
              </a:rPr>
              <a:t>请记住，这些分类通常不适用于整个企业，而仅适用于企业在特定行业中的位置。</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34</a:t>
            </a:fld>
            <a:endParaRPr lang="en-GB" altLang="en-GB"/>
          </a:p>
        </p:txBody>
      </p:sp>
    </p:spTree>
    <p:extLst>
      <p:ext uri="{BB962C8B-B14F-4D97-AF65-F5344CB8AC3E}">
        <p14:creationId xmlns:p14="http://schemas.microsoft.com/office/powerpoint/2010/main" val="3792971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764704"/>
            <a:ext cx="8034337" cy="5551961"/>
          </a:xfrm>
        </p:spPr>
        <p:txBody>
          <a:bodyPr/>
          <a:lstStyle/>
          <a:p>
            <a:r>
              <a:rPr lang="en-US" altLang="zh-CN" sz="2400" dirty="0"/>
              <a:t>1.</a:t>
            </a:r>
            <a:r>
              <a:rPr lang="zh-CN" altLang="en-US" sz="2400" dirty="0"/>
              <a:t>市场领导者</a:t>
            </a:r>
          </a:p>
          <a:p>
            <a:r>
              <a:rPr lang="zh-CN" altLang="en-US" sz="2400" dirty="0"/>
              <a:t>市场领导者是指在相关产品的市场上其占有率最高的企业。</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35</a:t>
            </a:fld>
            <a:endParaRPr lang="en-GB" altLang="en-GB"/>
          </a:p>
        </p:txBody>
      </p:sp>
      <p:grpSp>
        <p:nvGrpSpPr>
          <p:cNvPr id="5" name="Group 87"/>
          <p:cNvGrpSpPr>
            <a:grpSpLocks/>
          </p:cNvGrpSpPr>
          <p:nvPr/>
        </p:nvGrpSpPr>
        <p:grpSpPr bwMode="auto">
          <a:xfrm>
            <a:off x="725452" y="1844824"/>
            <a:ext cx="7992243" cy="3960440"/>
            <a:chOff x="431" y="933"/>
            <a:chExt cx="5080" cy="2905"/>
          </a:xfrm>
        </p:grpSpPr>
        <p:sp>
          <p:nvSpPr>
            <p:cNvPr id="6" name="Line 5"/>
            <p:cNvSpPr>
              <a:spLocks noChangeShapeType="1"/>
            </p:cNvSpPr>
            <p:nvPr/>
          </p:nvSpPr>
          <p:spPr bwMode="auto">
            <a:xfrm>
              <a:off x="1898" y="2423"/>
              <a:ext cx="27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Line 14"/>
            <p:cNvSpPr>
              <a:spLocks noChangeShapeType="1"/>
            </p:cNvSpPr>
            <p:nvPr/>
          </p:nvSpPr>
          <p:spPr bwMode="auto">
            <a:xfrm>
              <a:off x="447" y="1365"/>
              <a:ext cx="0" cy="207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8" name="Line 15"/>
            <p:cNvSpPr>
              <a:spLocks noChangeShapeType="1"/>
            </p:cNvSpPr>
            <p:nvPr/>
          </p:nvSpPr>
          <p:spPr bwMode="auto">
            <a:xfrm>
              <a:off x="447" y="1365"/>
              <a:ext cx="521"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9" name="Line 16"/>
            <p:cNvSpPr>
              <a:spLocks noChangeShapeType="1"/>
            </p:cNvSpPr>
            <p:nvPr/>
          </p:nvSpPr>
          <p:spPr bwMode="auto">
            <a:xfrm>
              <a:off x="431" y="2363"/>
              <a:ext cx="521"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Line 18"/>
            <p:cNvSpPr>
              <a:spLocks noChangeShapeType="1"/>
            </p:cNvSpPr>
            <p:nvPr/>
          </p:nvSpPr>
          <p:spPr bwMode="auto">
            <a:xfrm>
              <a:off x="447" y="3439"/>
              <a:ext cx="521"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11" name="Group 22"/>
            <p:cNvGrpSpPr>
              <a:grpSpLocks/>
            </p:cNvGrpSpPr>
            <p:nvPr/>
          </p:nvGrpSpPr>
          <p:grpSpPr bwMode="auto">
            <a:xfrm>
              <a:off x="833" y="3248"/>
              <a:ext cx="1089" cy="406"/>
              <a:chOff x="631" y="1680"/>
              <a:chExt cx="960" cy="960"/>
            </a:xfrm>
          </p:grpSpPr>
          <p:sp>
            <p:nvSpPr>
              <p:cNvPr id="66" name="Rectangle 23"/>
              <p:cNvSpPr>
                <a:spLocks noChangeArrowheads="1"/>
              </p:cNvSpPr>
              <p:nvPr>
                <p:custDataLst>
                  <p:tags r:id="rId25"/>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67" name="Rectangle 24"/>
              <p:cNvSpPr>
                <a:spLocks noChangeArrowheads="1"/>
              </p:cNvSpPr>
              <p:nvPr>
                <p:custDataLst>
                  <p:tags r:id="rId26"/>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304925" indent="-395288">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93863" indent="-38735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marL="0" indent="0" algn="ctr">
                  <a:buNone/>
                </a:pPr>
                <a:r>
                  <a:rPr lang="zh-CN" altLang="en-US" sz="1800" dirty="0">
                    <a:solidFill>
                      <a:srgbClr val="000000"/>
                    </a:solidFill>
                    <a:latin typeface="+mn-ea"/>
                    <a:ea typeface="+mn-ea"/>
                  </a:rPr>
                  <a:t>提高市场占有率</a:t>
                </a:r>
              </a:p>
            </p:txBody>
          </p:sp>
        </p:grpSp>
        <p:grpSp>
          <p:nvGrpSpPr>
            <p:cNvPr id="12" name="Group 25"/>
            <p:cNvGrpSpPr>
              <a:grpSpLocks/>
            </p:cNvGrpSpPr>
            <p:nvPr/>
          </p:nvGrpSpPr>
          <p:grpSpPr bwMode="auto">
            <a:xfrm>
              <a:off x="2405" y="933"/>
              <a:ext cx="1179" cy="229"/>
              <a:chOff x="631" y="1675"/>
              <a:chExt cx="960" cy="959"/>
            </a:xfrm>
          </p:grpSpPr>
          <p:sp>
            <p:nvSpPr>
              <p:cNvPr id="64" name="Rectangle 26"/>
              <p:cNvSpPr>
                <a:spLocks noChangeArrowheads="1"/>
              </p:cNvSpPr>
              <p:nvPr>
                <p:custDataLst>
                  <p:tags r:id="rId23"/>
                </p:custDataLst>
              </p:nvPr>
            </p:nvSpPr>
            <p:spPr bwMode="blackWhite">
              <a:xfrm>
                <a:off x="631" y="1675"/>
                <a:ext cx="960" cy="959"/>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65" name="Rectangle 27"/>
              <p:cNvSpPr>
                <a:spLocks noChangeArrowheads="1"/>
              </p:cNvSpPr>
              <p:nvPr>
                <p:custDataLst>
                  <p:tags r:id="rId24"/>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304925" indent="-395288">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93863" indent="-38735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marL="0" indent="0" algn="ctr">
                  <a:buNone/>
                </a:pPr>
                <a:r>
                  <a:rPr lang="zh-CN" altLang="en-US" sz="1800" dirty="0">
                    <a:solidFill>
                      <a:srgbClr val="000000"/>
                    </a:solidFill>
                    <a:latin typeface="+mn-ea"/>
                    <a:ea typeface="+mn-ea"/>
                  </a:rPr>
                  <a:t>发现新用户</a:t>
                </a:r>
              </a:p>
            </p:txBody>
          </p:sp>
        </p:grpSp>
        <p:grpSp>
          <p:nvGrpSpPr>
            <p:cNvPr id="13" name="Group 84"/>
            <p:cNvGrpSpPr>
              <a:grpSpLocks/>
            </p:cNvGrpSpPr>
            <p:nvPr/>
          </p:nvGrpSpPr>
          <p:grpSpPr bwMode="auto">
            <a:xfrm>
              <a:off x="1927" y="1071"/>
              <a:ext cx="522" cy="575"/>
              <a:chOff x="1973" y="1071"/>
              <a:chExt cx="522" cy="575"/>
            </a:xfrm>
          </p:grpSpPr>
          <p:grpSp>
            <p:nvGrpSpPr>
              <p:cNvPr id="59" name="Group 6"/>
              <p:cNvGrpSpPr>
                <a:grpSpLocks/>
              </p:cNvGrpSpPr>
              <p:nvPr/>
            </p:nvGrpSpPr>
            <p:grpSpPr bwMode="auto">
              <a:xfrm>
                <a:off x="1973" y="1071"/>
                <a:ext cx="522" cy="575"/>
                <a:chOff x="2925" y="1117"/>
                <a:chExt cx="522" cy="575"/>
              </a:xfrm>
            </p:grpSpPr>
            <p:sp>
              <p:nvSpPr>
                <p:cNvPr id="61" name="Line 7"/>
                <p:cNvSpPr>
                  <a:spLocks noChangeShapeType="1"/>
                </p:cNvSpPr>
                <p:nvPr/>
              </p:nvSpPr>
              <p:spPr bwMode="auto">
                <a:xfrm>
                  <a:off x="2925" y="1389"/>
                  <a:ext cx="49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2" name="Line 8"/>
                <p:cNvSpPr>
                  <a:spLocks noChangeShapeType="1"/>
                </p:cNvSpPr>
                <p:nvPr/>
              </p:nvSpPr>
              <p:spPr bwMode="auto">
                <a:xfrm>
                  <a:off x="3197" y="1117"/>
                  <a:ext cx="20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3" name="Line 9"/>
                <p:cNvSpPr>
                  <a:spLocks noChangeShapeType="1"/>
                </p:cNvSpPr>
                <p:nvPr/>
              </p:nvSpPr>
              <p:spPr bwMode="auto">
                <a:xfrm>
                  <a:off x="3197" y="1692"/>
                  <a:ext cx="2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60" name="Line 28"/>
              <p:cNvSpPr>
                <a:spLocks noChangeShapeType="1"/>
              </p:cNvSpPr>
              <p:nvPr/>
            </p:nvSpPr>
            <p:spPr bwMode="auto">
              <a:xfrm>
                <a:off x="2245" y="1071"/>
                <a:ext cx="0" cy="5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4" name="Group 29"/>
            <p:cNvGrpSpPr>
              <a:grpSpLocks/>
            </p:cNvGrpSpPr>
            <p:nvPr/>
          </p:nvGrpSpPr>
          <p:grpSpPr bwMode="auto">
            <a:xfrm>
              <a:off x="833" y="1170"/>
              <a:ext cx="1089" cy="406"/>
              <a:chOff x="631" y="1680"/>
              <a:chExt cx="960" cy="960"/>
            </a:xfrm>
          </p:grpSpPr>
          <p:sp>
            <p:nvSpPr>
              <p:cNvPr id="57" name="Rectangle 30"/>
              <p:cNvSpPr>
                <a:spLocks noChangeArrowheads="1"/>
              </p:cNvSpPr>
              <p:nvPr>
                <p:custDataLst>
                  <p:tags r:id="rId21"/>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8" name="Rectangle 31"/>
              <p:cNvSpPr>
                <a:spLocks noChangeArrowheads="1"/>
              </p:cNvSpPr>
              <p:nvPr>
                <p:custDataLst>
                  <p:tags r:id="rId22"/>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304925" indent="-395288">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93863" indent="-38735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marL="0" indent="0" algn="ctr">
                  <a:buNone/>
                </a:pPr>
                <a:r>
                  <a:rPr lang="zh-CN" altLang="en-US" sz="1800" dirty="0">
                    <a:solidFill>
                      <a:srgbClr val="000000"/>
                    </a:solidFill>
                    <a:latin typeface="+mn-ea"/>
                    <a:ea typeface="+mn-ea"/>
                  </a:rPr>
                  <a:t>扩大市场需求总量</a:t>
                </a:r>
              </a:p>
            </p:txBody>
          </p:sp>
        </p:grpSp>
        <p:grpSp>
          <p:nvGrpSpPr>
            <p:cNvPr id="15" name="Group 32"/>
            <p:cNvGrpSpPr>
              <a:grpSpLocks/>
            </p:cNvGrpSpPr>
            <p:nvPr/>
          </p:nvGrpSpPr>
          <p:grpSpPr bwMode="auto">
            <a:xfrm>
              <a:off x="2406" y="1251"/>
              <a:ext cx="1179" cy="229"/>
              <a:chOff x="632" y="1680"/>
              <a:chExt cx="960" cy="960"/>
            </a:xfrm>
          </p:grpSpPr>
          <p:sp>
            <p:nvSpPr>
              <p:cNvPr id="55" name="Rectangle 33"/>
              <p:cNvSpPr>
                <a:spLocks noChangeArrowheads="1"/>
              </p:cNvSpPr>
              <p:nvPr>
                <p:custDataLst>
                  <p:tags r:id="rId19"/>
                </p:custDataLst>
              </p:nvPr>
            </p:nvSpPr>
            <p:spPr bwMode="blackWhite">
              <a:xfrm>
                <a:off x="632"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6" name="Rectangle 34"/>
              <p:cNvSpPr>
                <a:spLocks noChangeArrowheads="1"/>
              </p:cNvSpPr>
              <p:nvPr>
                <p:custDataLst>
                  <p:tags r:id="rId20"/>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304925" indent="-395288">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93863" indent="-38735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marL="0" indent="0" algn="ctr">
                  <a:buNone/>
                </a:pPr>
                <a:r>
                  <a:rPr lang="zh-CN" altLang="en-US" sz="1800" dirty="0">
                    <a:solidFill>
                      <a:srgbClr val="000000"/>
                    </a:solidFill>
                    <a:latin typeface="+mn-ea"/>
                    <a:ea typeface="+mn-ea"/>
                  </a:rPr>
                  <a:t>开辟新用途</a:t>
                </a:r>
              </a:p>
            </p:txBody>
          </p:sp>
        </p:grpSp>
        <p:grpSp>
          <p:nvGrpSpPr>
            <p:cNvPr id="16" name="Group 35"/>
            <p:cNvGrpSpPr>
              <a:grpSpLocks/>
            </p:cNvGrpSpPr>
            <p:nvPr/>
          </p:nvGrpSpPr>
          <p:grpSpPr bwMode="auto">
            <a:xfrm>
              <a:off x="2405" y="1565"/>
              <a:ext cx="1179" cy="229"/>
              <a:chOff x="631" y="1680"/>
              <a:chExt cx="960" cy="960"/>
            </a:xfrm>
          </p:grpSpPr>
          <p:sp>
            <p:nvSpPr>
              <p:cNvPr id="53" name="Rectangle 36"/>
              <p:cNvSpPr>
                <a:spLocks noChangeArrowheads="1"/>
              </p:cNvSpPr>
              <p:nvPr>
                <p:custDataLst>
                  <p:tags r:id="rId17"/>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4" name="Rectangle 37"/>
              <p:cNvSpPr>
                <a:spLocks noChangeArrowheads="1"/>
              </p:cNvSpPr>
              <p:nvPr>
                <p:custDataLst>
                  <p:tags r:id="rId18"/>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304925" indent="-395288">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93863" indent="-38735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marL="0" indent="0" algn="ctr">
                  <a:buNone/>
                </a:pPr>
                <a:r>
                  <a:rPr lang="zh-CN" altLang="en-US" sz="1800" dirty="0">
                    <a:solidFill>
                      <a:srgbClr val="000000"/>
                    </a:solidFill>
                    <a:latin typeface="+mn-ea"/>
                    <a:ea typeface="+mn-ea"/>
                  </a:rPr>
                  <a:t>增加使用量</a:t>
                </a:r>
              </a:p>
            </p:txBody>
          </p:sp>
        </p:grpSp>
        <p:grpSp>
          <p:nvGrpSpPr>
            <p:cNvPr id="17" name="Group 38"/>
            <p:cNvGrpSpPr>
              <a:grpSpLocks/>
            </p:cNvGrpSpPr>
            <p:nvPr/>
          </p:nvGrpSpPr>
          <p:grpSpPr bwMode="auto">
            <a:xfrm>
              <a:off x="833" y="2205"/>
              <a:ext cx="1089" cy="406"/>
              <a:chOff x="631" y="1680"/>
              <a:chExt cx="960" cy="960"/>
            </a:xfrm>
          </p:grpSpPr>
          <p:sp>
            <p:nvSpPr>
              <p:cNvPr id="51" name="Rectangle 39"/>
              <p:cNvSpPr>
                <a:spLocks noChangeArrowheads="1"/>
              </p:cNvSpPr>
              <p:nvPr>
                <p:custDataLst>
                  <p:tags r:id="rId15"/>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52" name="Rectangle 40"/>
              <p:cNvSpPr>
                <a:spLocks noChangeArrowheads="1"/>
              </p:cNvSpPr>
              <p:nvPr>
                <p:custDataLst>
                  <p:tags r:id="rId16"/>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304925" indent="-395288">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93863" indent="-38735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marL="0" indent="0" algn="ctr">
                  <a:buNone/>
                </a:pPr>
                <a:r>
                  <a:rPr lang="zh-CN" altLang="en-US" sz="1800" dirty="0">
                    <a:solidFill>
                      <a:srgbClr val="000000"/>
                    </a:solidFill>
                    <a:latin typeface="+mn-ea"/>
                    <a:ea typeface="+mn-ea"/>
                  </a:rPr>
                  <a:t>保持市场占有率</a:t>
                </a:r>
              </a:p>
            </p:txBody>
          </p:sp>
        </p:grpSp>
        <p:grpSp>
          <p:nvGrpSpPr>
            <p:cNvPr id="18" name="Group 41"/>
            <p:cNvGrpSpPr>
              <a:grpSpLocks/>
            </p:cNvGrpSpPr>
            <p:nvPr/>
          </p:nvGrpSpPr>
          <p:grpSpPr bwMode="auto">
            <a:xfrm>
              <a:off x="2172" y="2012"/>
              <a:ext cx="249" cy="816"/>
              <a:chOff x="1497" y="1298"/>
              <a:chExt cx="521" cy="1927"/>
            </a:xfrm>
          </p:grpSpPr>
          <p:sp>
            <p:nvSpPr>
              <p:cNvPr id="46" name="Line 42"/>
              <p:cNvSpPr>
                <a:spLocks noChangeShapeType="1"/>
              </p:cNvSpPr>
              <p:nvPr/>
            </p:nvSpPr>
            <p:spPr bwMode="auto">
              <a:xfrm>
                <a:off x="1497" y="1298"/>
                <a:ext cx="0" cy="192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7" name="Line 43"/>
              <p:cNvSpPr>
                <a:spLocks noChangeShapeType="1"/>
              </p:cNvSpPr>
              <p:nvPr/>
            </p:nvSpPr>
            <p:spPr bwMode="auto">
              <a:xfrm>
                <a:off x="1497" y="1298"/>
                <a:ext cx="52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8" name="Line 44"/>
              <p:cNvSpPr>
                <a:spLocks noChangeShapeType="1"/>
              </p:cNvSpPr>
              <p:nvPr/>
            </p:nvSpPr>
            <p:spPr bwMode="auto">
              <a:xfrm>
                <a:off x="1497" y="1911"/>
                <a:ext cx="52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49" name="Line 45"/>
              <p:cNvSpPr>
                <a:spLocks noChangeShapeType="1"/>
              </p:cNvSpPr>
              <p:nvPr/>
            </p:nvSpPr>
            <p:spPr bwMode="auto">
              <a:xfrm>
                <a:off x="1497" y="2614"/>
                <a:ext cx="52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0" name="Line 46"/>
              <p:cNvSpPr>
                <a:spLocks noChangeShapeType="1"/>
              </p:cNvSpPr>
              <p:nvPr/>
            </p:nvSpPr>
            <p:spPr bwMode="auto">
              <a:xfrm>
                <a:off x="1497" y="3225"/>
                <a:ext cx="521"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9" name="Group 48"/>
            <p:cNvGrpSpPr>
              <a:grpSpLocks/>
            </p:cNvGrpSpPr>
            <p:nvPr/>
          </p:nvGrpSpPr>
          <p:grpSpPr bwMode="auto">
            <a:xfrm>
              <a:off x="2402" y="1833"/>
              <a:ext cx="1179" cy="229"/>
              <a:chOff x="665" y="1682"/>
              <a:chExt cx="960" cy="960"/>
            </a:xfrm>
          </p:grpSpPr>
          <p:sp>
            <p:nvSpPr>
              <p:cNvPr id="44" name="Rectangle 49"/>
              <p:cNvSpPr>
                <a:spLocks noChangeArrowheads="1"/>
              </p:cNvSpPr>
              <p:nvPr>
                <p:custDataLst>
                  <p:tags r:id="rId13"/>
                </p:custDataLst>
              </p:nvPr>
            </p:nvSpPr>
            <p:spPr bwMode="blackWhite">
              <a:xfrm>
                <a:off x="665" y="1682"/>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45" name="Rectangle 50"/>
              <p:cNvSpPr>
                <a:spLocks noChangeArrowheads="1"/>
              </p:cNvSpPr>
              <p:nvPr>
                <p:custDataLst>
                  <p:tags r:id="rId14"/>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304925" indent="-395288">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93863" indent="-38735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marL="0" indent="0" algn="ctr">
                  <a:buNone/>
                </a:pPr>
                <a:r>
                  <a:rPr lang="zh-CN" altLang="en-US" sz="1800" dirty="0">
                    <a:solidFill>
                      <a:srgbClr val="000000"/>
                    </a:solidFill>
                    <a:latin typeface="+mn-ea"/>
                    <a:ea typeface="+mn-ea"/>
                  </a:rPr>
                  <a:t>阵地防御</a:t>
                </a:r>
              </a:p>
            </p:txBody>
          </p:sp>
        </p:grpSp>
        <p:grpSp>
          <p:nvGrpSpPr>
            <p:cNvPr id="20" name="Group 51"/>
            <p:cNvGrpSpPr>
              <a:grpSpLocks/>
            </p:cNvGrpSpPr>
            <p:nvPr/>
          </p:nvGrpSpPr>
          <p:grpSpPr bwMode="auto">
            <a:xfrm>
              <a:off x="2403" y="2142"/>
              <a:ext cx="1179" cy="229"/>
              <a:chOff x="666" y="1716"/>
              <a:chExt cx="960" cy="960"/>
            </a:xfrm>
          </p:grpSpPr>
          <p:sp>
            <p:nvSpPr>
              <p:cNvPr id="42" name="Rectangle 52"/>
              <p:cNvSpPr>
                <a:spLocks noChangeArrowheads="1"/>
              </p:cNvSpPr>
              <p:nvPr>
                <p:custDataLst>
                  <p:tags r:id="rId11"/>
                </p:custDataLst>
              </p:nvPr>
            </p:nvSpPr>
            <p:spPr bwMode="blackWhite">
              <a:xfrm>
                <a:off x="666" y="1716"/>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43" name="Rectangle 53"/>
              <p:cNvSpPr>
                <a:spLocks noChangeArrowheads="1"/>
              </p:cNvSpPr>
              <p:nvPr>
                <p:custDataLst>
                  <p:tags r:id="rId12"/>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304925" indent="-395288">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93863" indent="-38735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marL="0" indent="0" algn="ctr">
                  <a:buNone/>
                </a:pPr>
                <a:r>
                  <a:rPr lang="zh-CN" altLang="en-US" sz="1800" dirty="0">
                    <a:solidFill>
                      <a:srgbClr val="000000"/>
                    </a:solidFill>
                    <a:latin typeface="+mn-ea"/>
                    <a:ea typeface="+mn-ea"/>
                  </a:rPr>
                  <a:t>侧翼防御</a:t>
                </a:r>
              </a:p>
            </p:txBody>
          </p:sp>
        </p:grpSp>
        <p:grpSp>
          <p:nvGrpSpPr>
            <p:cNvPr id="21" name="Group 54"/>
            <p:cNvGrpSpPr>
              <a:grpSpLocks/>
            </p:cNvGrpSpPr>
            <p:nvPr/>
          </p:nvGrpSpPr>
          <p:grpSpPr bwMode="auto">
            <a:xfrm>
              <a:off x="2380" y="2441"/>
              <a:ext cx="1179" cy="229"/>
              <a:chOff x="648" y="1716"/>
              <a:chExt cx="960" cy="960"/>
            </a:xfrm>
          </p:grpSpPr>
          <p:sp>
            <p:nvSpPr>
              <p:cNvPr id="40" name="Rectangle 55"/>
              <p:cNvSpPr>
                <a:spLocks noChangeArrowheads="1"/>
              </p:cNvSpPr>
              <p:nvPr>
                <p:custDataLst>
                  <p:tags r:id="rId9"/>
                </p:custDataLst>
              </p:nvPr>
            </p:nvSpPr>
            <p:spPr bwMode="blackWhite">
              <a:xfrm>
                <a:off x="648" y="1716"/>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41" name="Rectangle 56"/>
              <p:cNvSpPr>
                <a:spLocks noChangeArrowheads="1"/>
              </p:cNvSpPr>
              <p:nvPr>
                <p:custDataLst>
                  <p:tags r:id="rId10"/>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304925" indent="-395288">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93863" indent="-38735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marL="0" indent="0" algn="ctr">
                  <a:buNone/>
                </a:pPr>
                <a:r>
                  <a:rPr lang="zh-CN" altLang="en-US" sz="1800" dirty="0">
                    <a:solidFill>
                      <a:srgbClr val="000000"/>
                    </a:solidFill>
                    <a:latin typeface="+mn-ea"/>
                    <a:ea typeface="+mn-ea"/>
                  </a:rPr>
                  <a:t>以攻为</a:t>
                </a:r>
                <a:r>
                  <a:rPr lang="zh-CN" altLang="en-US" sz="1800" b="1" dirty="0">
                    <a:solidFill>
                      <a:srgbClr val="000000"/>
                    </a:solidFill>
                    <a:latin typeface="+mn-ea"/>
                    <a:ea typeface="+mn-ea"/>
                  </a:rPr>
                  <a:t>守</a:t>
                </a:r>
              </a:p>
            </p:txBody>
          </p:sp>
        </p:grpSp>
        <p:grpSp>
          <p:nvGrpSpPr>
            <p:cNvPr id="22" name="Group 57"/>
            <p:cNvGrpSpPr>
              <a:grpSpLocks/>
            </p:cNvGrpSpPr>
            <p:nvPr/>
          </p:nvGrpSpPr>
          <p:grpSpPr bwMode="auto">
            <a:xfrm>
              <a:off x="2402" y="2713"/>
              <a:ext cx="1179" cy="229"/>
              <a:chOff x="665" y="1680"/>
              <a:chExt cx="960" cy="960"/>
            </a:xfrm>
          </p:grpSpPr>
          <p:sp>
            <p:nvSpPr>
              <p:cNvPr id="38" name="Rectangle 58"/>
              <p:cNvSpPr>
                <a:spLocks noChangeArrowheads="1"/>
              </p:cNvSpPr>
              <p:nvPr>
                <p:custDataLst>
                  <p:tags r:id="rId7"/>
                </p:custDataLst>
              </p:nvPr>
            </p:nvSpPr>
            <p:spPr bwMode="blackWhite">
              <a:xfrm>
                <a:off x="665"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39" name="Rectangle 59"/>
              <p:cNvSpPr>
                <a:spLocks noChangeArrowheads="1"/>
              </p:cNvSpPr>
              <p:nvPr>
                <p:custDataLst>
                  <p:tags r:id="rId8"/>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304925" indent="-395288">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93863" indent="-38735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marL="0" indent="0" algn="ctr">
                  <a:buNone/>
                </a:pPr>
                <a:r>
                  <a:rPr lang="zh-CN" altLang="en-US" sz="1800" dirty="0">
                    <a:solidFill>
                      <a:srgbClr val="000000"/>
                    </a:solidFill>
                    <a:latin typeface="+mn-ea"/>
                    <a:ea typeface="+mn-ea"/>
                  </a:rPr>
                  <a:t>以静制动</a:t>
                </a:r>
              </a:p>
            </p:txBody>
          </p:sp>
        </p:grpSp>
        <p:grpSp>
          <p:nvGrpSpPr>
            <p:cNvPr id="23" name="Group 60"/>
            <p:cNvGrpSpPr>
              <a:grpSpLocks/>
            </p:cNvGrpSpPr>
            <p:nvPr/>
          </p:nvGrpSpPr>
          <p:grpSpPr bwMode="auto">
            <a:xfrm>
              <a:off x="1928" y="3167"/>
              <a:ext cx="545" cy="575"/>
              <a:chOff x="2925" y="1117"/>
              <a:chExt cx="545" cy="575"/>
            </a:xfrm>
          </p:grpSpPr>
          <p:sp>
            <p:nvSpPr>
              <p:cNvPr id="35" name="Line 61"/>
              <p:cNvSpPr>
                <a:spLocks noChangeShapeType="1"/>
              </p:cNvSpPr>
              <p:nvPr/>
            </p:nvSpPr>
            <p:spPr bwMode="auto">
              <a:xfrm>
                <a:off x="2925" y="1389"/>
                <a:ext cx="499"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6" name="Line 62"/>
              <p:cNvSpPr>
                <a:spLocks noChangeShapeType="1"/>
              </p:cNvSpPr>
              <p:nvPr/>
            </p:nvSpPr>
            <p:spPr bwMode="auto">
              <a:xfrm>
                <a:off x="3220" y="1117"/>
                <a:ext cx="2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7" name="Line 63"/>
              <p:cNvSpPr>
                <a:spLocks noChangeShapeType="1"/>
              </p:cNvSpPr>
              <p:nvPr/>
            </p:nvSpPr>
            <p:spPr bwMode="auto">
              <a:xfrm>
                <a:off x="3220" y="1692"/>
                <a:ext cx="2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24" name="Group 64"/>
            <p:cNvGrpSpPr>
              <a:grpSpLocks/>
            </p:cNvGrpSpPr>
            <p:nvPr/>
          </p:nvGrpSpPr>
          <p:grpSpPr bwMode="auto">
            <a:xfrm>
              <a:off x="2405" y="3051"/>
              <a:ext cx="3106" cy="787"/>
              <a:chOff x="3357" y="3045"/>
              <a:chExt cx="1951" cy="787"/>
            </a:xfrm>
          </p:grpSpPr>
          <p:grpSp>
            <p:nvGrpSpPr>
              <p:cNvPr id="26" name="Group 65"/>
              <p:cNvGrpSpPr>
                <a:grpSpLocks/>
              </p:cNvGrpSpPr>
              <p:nvPr/>
            </p:nvGrpSpPr>
            <p:grpSpPr bwMode="auto">
              <a:xfrm>
                <a:off x="3357" y="3045"/>
                <a:ext cx="1951" cy="229"/>
                <a:chOff x="631" y="1680"/>
                <a:chExt cx="960" cy="960"/>
              </a:xfrm>
            </p:grpSpPr>
            <p:sp>
              <p:nvSpPr>
                <p:cNvPr id="33" name="Rectangle 66"/>
                <p:cNvSpPr>
                  <a:spLocks noChangeArrowheads="1"/>
                </p:cNvSpPr>
                <p:nvPr>
                  <p:custDataLst>
                    <p:tags r:id="rId5"/>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34" name="Rectangle 67"/>
                <p:cNvSpPr>
                  <a:spLocks noChangeArrowheads="1"/>
                </p:cNvSpPr>
                <p:nvPr>
                  <p:custDataLst>
                    <p:tags r:id="rId6"/>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304925" indent="-395288">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93863" indent="-38735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marL="0" indent="0" algn="ctr">
                    <a:buNone/>
                  </a:pPr>
                  <a:r>
                    <a:rPr lang="zh-CN" altLang="en-US" sz="1800" dirty="0">
                      <a:solidFill>
                        <a:srgbClr val="000000"/>
                      </a:solidFill>
                      <a:latin typeface="+mn-ea"/>
                      <a:ea typeface="+mn-ea"/>
                    </a:rPr>
                    <a:t>引起反垄断活动的可能性</a:t>
                  </a:r>
                </a:p>
              </p:txBody>
            </p:sp>
          </p:grpSp>
          <p:grpSp>
            <p:nvGrpSpPr>
              <p:cNvPr id="27" name="Group 68"/>
              <p:cNvGrpSpPr>
                <a:grpSpLocks/>
              </p:cNvGrpSpPr>
              <p:nvPr/>
            </p:nvGrpSpPr>
            <p:grpSpPr bwMode="auto">
              <a:xfrm>
                <a:off x="3357" y="3319"/>
                <a:ext cx="1951" cy="229"/>
                <a:chOff x="631" y="1680"/>
                <a:chExt cx="960" cy="960"/>
              </a:xfrm>
            </p:grpSpPr>
            <p:sp>
              <p:nvSpPr>
                <p:cNvPr id="31" name="Rectangle 69"/>
                <p:cNvSpPr>
                  <a:spLocks noChangeArrowheads="1"/>
                </p:cNvSpPr>
                <p:nvPr>
                  <p:custDataLst>
                    <p:tags r:id="rId3"/>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32" name="Rectangle 70"/>
                <p:cNvSpPr>
                  <a:spLocks noChangeArrowheads="1"/>
                </p:cNvSpPr>
                <p:nvPr>
                  <p:custDataLst>
                    <p:tags r:id="rId4"/>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304925" indent="-395288">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93863" indent="-38735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marL="0" indent="0" algn="ctr">
                    <a:buNone/>
                  </a:pPr>
                  <a:r>
                    <a:rPr lang="zh-CN" altLang="en-US" sz="1800" dirty="0">
                      <a:solidFill>
                        <a:srgbClr val="000000"/>
                      </a:solidFill>
                      <a:latin typeface="+mn-ea"/>
                      <a:ea typeface="+mn-ea"/>
                    </a:rPr>
                    <a:t>为提高市场占有率所付出的成本</a:t>
                  </a:r>
                </a:p>
              </p:txBody>
            </p:sp>
          </p:grpSp>
          <p:grpSp>
            <p:nvGrpSpPr>
              <p:cNvPr id="28" name="Group 71"/>
              <p:cNvGrpSpPr>
                <a:grpSpLocks/>
              </p:cNvGrpSpPr>
              <p:nvPr/>
            </p:nvGrpSpPr>
            <p:grpSpPr bwMode="auto">
              <a:xfrm>
                <a:off x="3357" y="3603"/>
                <a:ext cx="1951" cy="229"/>
                <a:chOff x="631" y="1680"/>
                <a:chExt cx="960" cy="960"/>
              </a:xfrm>
            </p:grpSpPr>
            <p:sp>
              <p:nvSpPr>
                <p:cNvPr id="29" name="Rectangle 72"/>
                <p:cNvSpPr>
                  <a:spLocks noChangeArrowheads="1"/>
                </p:cNvSpPr>
                <p:nvPr>
                  <p:custDataLst>
                    <p:tags r:id="rId1"/>
                  </p:custDataLst>
                </p:nvPr>
              </p:nvSpPr>
              <p:spPr bwMode="blackWhite">
                <a:xfrm>
                  <a:off x="631" y="1680"/>
                  <a:ext cx="960" cy="960"/>
                </a:xfrm>
                <a:prstGeom prst="rect">
                  <a:avLst/>
                </a:prstGeom>
                <a:solidFill>
                  <a:srgbClr val="FFFFFF"/>
                </a:solidFill>
                <a:ln w="9525">
                  <a:solidFill>
                    <a:srgbClr val="000000"/>
                  </a:solidFill>
                  <a:miter lim="800000"/>
                  <a:headEnd/>
                  <a:tailEnd/>
                </a:ln>
                <a:effectLst>
                  <a:outerShdw dist="35921" dir="2700000" algn="ctr" rotWithShape="0">
                    <a:schemeClr val="bg2"/>
                  </a:outerShdw>
                </a:effectLst>
              </p:spPr>
              <p:txBody>
                <a:bodyPr wrap="none" anchor="ctr"/>
                <a:lstStyle/>
                <a:p>
                  <a:endParaRPr lang="zh-CN" altLang="en-US"/>
                </a:p>
              </p:txBody>
            </p:sp>
            <p:sp>
              <p:nvSpPr>
                <p:cNvPr id="30" name="Rectangle 73"/>
                <p:cNvSpPr>
                  <a:spLocks noChangeArrowheads="1"/>
                </p:cNvSpPr>
                <p:nvPr>
                  <p:custDataLst>
                    <p:tags r:id="rId2"/>
                  </p:custDataLst>
                </p:nvPr>
              </p:nvSpPr>
              <p:spPr bwMode="blackWhite">
                <a:xfrm>
                  <a:off x="671" y="1720"/>
                  <a:ext cx="880" cy="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10" tIns="0" rIns="3810" bIns="0" anchor="ctr"/>
                <a:lstStyle>
                  <a:lvl1pPr marL="469900" indent="-4699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908050" indent="-436563">
                    <a:spcBef>
                      <a:spcPct val="20000"/>
                    </a:spcBef>
                    <a:buClr>
                      <a:schemeClr val="accent2"/>
                    </a:buClr>
                    <a:buFont typeface="Wingdings" panose="05000000000000000000" pitchFamily="2" charset="2"/>
                    <a:buChar char="n"/>
                    <a:defRPr sz="2600">
                      <a:solidFill>
                        <a:schemeClr val="tx1"/>
                      </a:solidFill>
                      <a:latin typeface="Verdana" panose="020B0604030504040204" pitchFamily="34" charset="0"/>
                      <a:ea typeface="宋体" panose="02010600030101010101" pitchFamily="2" charset="-122"/>
                    </a:defRPr>
                  </a:lvl2pPr>
                  <a:lvl3pPr marL="1304925" indent="-395288">
                    <a:spcBef>
                      <a:spcPct val="20000"/>
                    </a:spcBef>
                    <a:buClr>
                      <a:schemeClr val="accent2"/>
                    </a:buClr>
                    <a:buFont typeface="Wingdings" panose="05000000000000000000" pitchFamily="2" charset="2"/>
                    <a:buChar char="o"/>
                    <a:defRPr sz="2300">
                      <a:solidFill>
                        <a:schemeClr val="tx1"/>
                      </a:solidFill>
                      <a:latin typeface="Verdana" panose="020B0604030504040204" pitchFamily="34" charset="0"/>
                      <a:ea typeface="宋体" panose="02010600030101010101" pitchFamily="2" charset="-122"/>
                    </a:defRPr>
                  </a:lvl3pPr>
                  <a:lvl4pPr marL="1693863" indent="-387350">
                    <a:spcBef>
                      <a:spcPct val="20000"/>
                    </a:spcBef>
                    <a:buClr>
                      <a:schemeClr val="accent2"/>
                    </a:buClr>
                    <a:buFont typeface="Wingdings" panose="05000000000000000000" pitchFamily="2" charset="2"/>
                    <a:buChar char="n"/>
                    <a:defRPr sz="2000">
                      <a:solidFill>
                        <a:schemeClr val="tx1"/>
                      </a:solidFill>
                      <a:latin typeface="Verdana" panose="020B0604030504040204" pitchFamily="34" charset="0"/>
                      <a:ea typeface="宋体" panose="02010600030101010101" pitchFamily="2" charset="-122"/>
                    </a:defRPr>
                  </a:lvl4pPr>
                  <a:lvl5pPr marL="2093913" indent="-398463">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5pPr>
                  <a:lvl6pPr marL="25511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6pPr>
                  <a:lvl7pPr marL="30083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7pPr>
                  <a:lvl8pPr marL="34655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8pPr>
                  <a:lvl9pPr marL="3922713" indent="-398463"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宋体" panose="02010600030101010101" pitchFamily="2" charset="-122"/>
                    </a:defRPr>
                  </a:lvl9pPr>
                </a:lstStyle>
                <a:p>
                  <a:pPr marL="0" indent="0" algn="ctr">
                    <a:buNone/>
                  </a:pPr>
                  <a:r>
                    <a:rPr lang="zh-CN" altLang="en-US" sz="1800" dirty="0">
                      <a:solidFill>
                        <a:srgbClr val="000000"/>
                      </a:solidFill>
                      <a:latin typeface="+mn-ea"/>
                      <a:ea typeface="+mn-ea"/>
                    </a:rPr>
                    <a:t>争夺市场占有率所采用的市场营销组合策略</a:t>
                  </a:r>
                </a:p>
              </p:txBody>
            </p:sp>
          </p:grpSp>
        </p:grpSp>
        <p:sp>
          <p:nvSpPr>
            <p:cNvPr id="25" name="Line 74"/>
            <p:cNvSpPr>
              <a:spLocks noChangeShapeType="1"/>
            </p:cNvSpPr>
            <p:nvPr/>
          </p:nvSpPr>
          <p:spPr bwMode="auto">
            <a:xfrm>
              <a:off x="2220" y="3178"/>
              <a:ext cx="0" cy="5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Tree>
    <p:extLst>
      <p:ext uri="{BB962C8B-B14F-4D97-AF65-F5344CB8AC3E}">
        <p14:creationId xmlns:p14="http://schemas.microsoft.com/office/powerpoint/2010/main" val="9740933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728664" y="1124744"/>
            <a:ext cx="8034337" cy="5191921"/>
          </a:xfrm>
        </p:spPr>
        <p:txBody>
          <a:bodyPr/>
          <a:lstStyle/>
          <a:p>
            <a:pPr algn="just"/>
            <a:r>
              <a:rPr lang="en-US" altLang="zh-CN" sz="2400" dirty="0"/>
              <a:t>2.</a:t>
            </a:r>
            <a:r>
              <a:rPr lang="zh-CN" altLang="en-US" sz="2400" dirty="0"/>
              <a:t>市场挑战者</a:t>
            </a:r>
            <a:endParaRPr lang="en-US" altLang="zh-CN" sz="2400" dirty="0"/>
          </a:p>
          <a:p>
            <a:pPr algn="just"/>
            <a:r>
              <a:rPr lang="zh-CN" altLang="en-US" sz="2400" dirty="0">
                <a:solidFill>
                  <a:srgbClr val="C00000"/>
                </a:solidFill>
                <a:latin typeface="+mn-ea"/>
              </a:rPr>
              <a:t>市场挑战者和市场跟随者</a:t>
            </a:r>
            <a:r>
              <a:rPr lang="zh-CN" altLang="en-US" sz="2400" dirty="0">
                <a:solidFill>
                  <a:schemeClr val="tx1"/>
                </a:solidFill>
                <a:latin typeface="+mn-ea"/>
              </a:rPr>
              <a:t>是指那些在市场上处于次要地位（第二、三甚至更低地位）的企业</a:t>
            </a:r>
            <a:endParaRPr lang="zh-CN" altLang="en-US" sz="2400" dirty="0">
              <a:latin typeface="+mn-ea"/>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36</a:t>
            </a:fld>
            <a:endParaRPr lang="en-GB" altLang="en-GB"/>
          </a:p>
        </p:txBody>
      </p:sp>
      <p:grpSp>
        <p:nvGrpSpPr>
          <p:cNvPr id="33" name="组合 32"/>
          <p:cNvGrpSpPr/>
          <p:nvPr/>
        </p:nvGrpSpPr>
        <p:grpSpPr>
          <a:xfrm>
            <a:off x="792163" y="2565400"/>
            <a:ext cx="7308850" cy="2859088"/>
            <a:chOff x="792163" y="2565400"/>
            <a:chExt cx="7308850" cy="2859088"/>
          </a:xfrm>
        </p:grpSpPr>
        <p:sp>
          <p:nvSpPr>
            <p:cNvPr id="19" name="Text Box 4"/>
            <p:cNvSpPr txBox="1">
              <a:spLocks noChangeArrowheads="1"/>
            </p:cNvSpPr>
            <p:nvPr/>
          </p:nvSpPr>
          <p:spPr bwMode="auto">
            <a:xfrm>
              <a:off x="792163" y="3609975"/>
              <a:ext cx="2700337" cy="40011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BAD1E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zh-CN" altLang="en-US" sz="2000" dirty="0">
                  <a:ea typeface="楷体_GB2312" pitchFamily="49" charset="-122"/>
                </a:rPr>
                <a:t>攻击市场主导者</a:t>
              </a:r>
            </a:p>
          </p:txBody>
        </p:sp>
        <p:sp>
          <p:nvSpPr>
            <p:cNvPr id="20" name="Text Box 5"/>
            <p:cNvSpPr txBox="1">
              <a:spLocks noChangeArrowheads="1"/>
            </p:cNvSpPr>
            <p:nvPr/>
          </p:nvSpPr>
          <p:spPr bwMode="auto">
            <a:xfrm>
              <a:off x="3059113" y="2565400"/>
              <a:ext cx="2700337" cy="701675"/>
            </a:xfrm>
            <a:prstGeom prst="rect">
              <a:avLst/>
            </a:prstGeom>
            <a:solidFill>
              <a:srgbClr val="BAD1E8"/>
            </a:solidFill>
            <a:ln>
              <a:noFill/>
            </a:ln>
            <a:effectLst>
              <a:prstShdw prst="shdw13" dist="53882" dir="13500000">
                <a:schemeClr val="accent1">
                  <a:alpha val="50000"/>
                </a:scheme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zh-CN" altLang="en-US" sz="2000" dirty="0">
                  <a:ea typeface="楷体_GB2312" pitchFamily="49" charset="-122"/>
                </a:rPr>
                <a:t>确定战略目标和挑战对象</a:t>
              </a:r>
            </a:p>
          </p:txBody>
        </p:sp>
        <p:sp>
          <p:nvSpPr>
            <p:cNvPr id="21" name="Text Box 6"/>
            <p:cNvSpPr txBox="1">
              <a:spLocks noChangeArrowheads="1"/>
            </p:cNvSpPr>
            <p:nvPr/>
          </p:nvSpPr>
          <p:spPr bwMode="auto">
            <a:xfrm>
              <a:off x="5148064" y="3646488"/>
              <a:ext cx="2952949" cy="40011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BAD1E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zh-CN" altLang="en-US" sz="2000" dirty="0">
                  <a:ea typeface="楷体_GB2312" pitchFamily="49" charset="-122"/>
                </a:rPr>
                <a:t>攻击与自己实力相当者</a:t>
              </a:r>
            </a:p>
          </p:txBody>
        </p:sp>
        <p:sp>
          <p:nvSpPr>
            <p:cNvPr id="22" name="Text Box 7"/>
            <p:cNvSpPr txBox="1">
              <a:spLocks noChangeArrowheads="1"/>
            </p:cNvSpPr>
            <p:nvPr/>
          </p:nvSpPr>
          <p:spPr bwMode="auto">
            <a:xfrm>
              <a:off x="2879725" y="5084763"/>
              <a:ext cx="1439863" cy="3397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BAD1E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90000"/>
                </a:lnSpc>
                <a:spcBef>
                  <a:spcPct val="20000"/>
                </a:spcBef>
                <a:buClr>
                  <a:schemeClr val="accent2"/>
                </a:buClr>
                <a:buFont typeface="Wingdings" panose="05000000000000000000" pitchFamily="2" charset="2"/>
                <a:buNone/>
              </a:pPr>
              <a:r>
                <a:rPr lang="zh-CN" altLang="en-US" sz="2000" dirty="0">
                  <a:ea typeface="楷体_GB2312" pitchFamily="49" charset="-122"/>
                </a:rPr>
                <a:t>包围进攻</a:t>
              </a:r>
            </a:p>
          </p:txBody>
        </p:sp>
        <p:sp>
          <p:nvSpPr>
            <p:cNvPr id="23" name="Text Box 8"/>
            <p:cNvSpPr txBox="1">
              <a:spLocks noChangeArrowheads="1"/>
            </p:cNvSpPr>
            <p:nvPr/>
          </p:nvSpPr>
          <p:spPr bwMode="auto">
            <a:xfrm>
              <a:off x="2987675" y="4257675"/>
              <a:ext cx="2700338" cy="366713"/>
            </a:xfrm>
            <a:prstGeom prst="rect">
              <a:avLst/>
            </a:prstGeom>
            <a:solidFill>
              <a:srgbClr val="BAD1E8"/>
            </a:solidFill>
            <a:ln>
              <a:noFill/>
            </a:ln>
            <a:effectLst>
              <a:prstShdw prst="shdw13" dist="53882" dir="13500000">
                <a:schemeClr val="accent1">
                  <a:alpha val="50000"/>
                </a:schemeClr>
              </a:prstShdw>
            </a:effectLst>
            <a:extLs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lnSpc>
                  <a:spcPct val="90000"/>
                </a:lnSpc>
                <a:spcBef>
                  <a:spcPct val="20000"/>
                </a:spcBef>
                <a:buClr>
                  <a:schemeClr val="accent2"/>
                </a:buClr>
                <a:buFont typeface="Wingdings" panose="05000000000000000000" pitchFamily="2" charset="2"/>
                <a:buNone/>
              </a:pPr>
              <a:r>
                <a:rPr lang="zh-CN" altLang="en-US" sz="2000" dirty="0">
                  <a:ea typeface="楷体_GB2312" pitchFamily="49" charset="-122"/>
                </a:rPr>
                <a:t>选择进攻战略</a:t>
              </a:r>
            </a:p>
          </p:txBody>
        </p:sp>
        <p:sp>
          <p:nvSpPr>
            <p:cNvPr id="24" name="Text Box 10"/>
            <p:cNvSpPr txBox="1">
              <a:spLocks noChangeArrowheads="1"/>
            </p:cNvSpPr>
            <p:nvPr/>
          </p:nvSpPr>
          <p:spPr bwMode="auto">
            <a:xfrm>
              <a:off x="1008063" y="5084763"/>
              <a:ext cx="1439862" cy="3397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BAD1E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90000"/>
                </a:lnSpc>
                <a:spcBef>
                  <a:spcPct val="20000"/>
                </a:spcBef>
                <a:buClr>
                  <a:schemeClr val="accent2"/>
                </a:buClr>
                <a:buFont typeface="Wingdings" panose="05000000000000000000" pitchFamily="2" charset="2"/>
                <a:buNone/>
              </a:pPr>
              <a:r>
                <a:rPr lang="zh-CN" altLang="en-US" sz="2000" dirty="0">
                  <a:ea typeface="楷体_GB2312" pitchFamily="49" charset="-122"/>
                </a:rPr>
                <a:t>正面进攻</a:t>
              </a:r>
            </a:p>
          </p:txBody>
        </p:sp>
        <p:sp>
          <p:nvSpPr>
            <p:cNvPr id="25" name="Text Box 11"/>
            <p:cNvSpPr txBox="1">
              <a:spLocks noChangeArrowheads="1"/>
            </p:cNvSpPr>
            <p:nvPr/>
          </p:nvSpPr>
          <p:spPr bwMode="auto">
            <a:xfrm>
              <a:off x="6624638" y="5084763"/>
              <a:ext cx="1439862" cy="3397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BAD1E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90000"/>
                </a:lnSpc>
                <a:spcBef>
                  <a:spcPct val="20000"/>
                </a:spcBef>
                <a:buClr>
                  <a:schemeClr val="accent2"/>
                </a:buClr>
                <a:buFont typeface="Wingdings" panose="05000000000000000000" pitchFamily="2" charset="2"/>
                <a:buNone/>
              </a:pPr>
              <a:r>
                <a:rPr lang="zh-CN" altLang="en-US" sz="2000" dirty="0">
                  <a:ea typeface="楷体_GB2312" pitchFamily="49" charset="-122"/>
                </a:rPr>
                <a:t>游击进攻</a:t>
              </a:r>
            </a:p>
          </p:txBody>
        </p:sp>
        <p:sp>
          <p:nvSpPr>
            <p:cNvPr id="26" name="Text Box 12"/>
            <p:cNvSpPr txBox="1">
              <a:spLocks noChangeArrowheads="1"/>
            </p:cNvSpPr>
            <p:nvPr/>
          </p:nvSpPr>
          <p:spPr bwMode="auto">
            <a:xfrm>
              <a:off x="4751388" y="5084763"/>
              <a:ext cx="1439862" cy="3397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BAD1E8"/>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lnSpc>
                  <a:spcPct val="90000"/>
                </a:lnSpc>
                <a:spcBef>
                  <a:spcPct val="20000"/>
                </a:spcBef>
                <a:buClr>
                  <a:schemeClr val="accent2"/>
                </a:buClr>
                <a:buFont typeface="Wingdings" panose="05000000000000000000" pitchFamily="2" charset="2"/>
                <a:buNone/>
              </a:pPr>
              <a:r>
                <a:rPr lang="zh-CN" altLang="en-US" sz="2000" dirty="0">
                  <a:ea typeface="楷体_GB2312" pitchFamily="49" charset="-122"/>
                </a:rPr>
                <a:t>迂回进攻</a:t>
              </a:r>
            </a:p>
          </p:txBody>
        </p:sp>
        <p:cxnSp>
          <p:nvCxnSpPr>
            <p:cNvPr id="27" name="AutoShape 16"/>
            <p:cNvCxnSpPr>
              <a:cxnSpLocks noChangeShapeType="1"/>
              <a:stCxn id="20" idx="2"/>
              <a:endCxn id="19" idx="0"/>
            </p:cNvCxnSpPr>
            <p:nvPr/>
          </p:nvCxnSpPr>
          <p:spPr bwMode="auto">
            <a:xfrm rot="5400000">
              <a:off x="3104357" y="2305050"/>
              <a:ext cx="342900" cy="2266950"/>
            </a:xfrm>
            <a:prstGeom prst="bentConnector3">
              <a:avLst>
                <a:gd name="adj1" fmla="val 50000"/>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AutoShape 18"/>
            <p:cNvCxnSpPr>
              <a:cxnSpLocks noChangeShapeType="1"/>
            </p:cNvCxnSpPr>
            <p:nvPr/>
          </p:nvCxnSpPr>
          <p:spPr bwMode="auto">
            <a:xfrm rot="16200000" flipH="1">
              <a:off x="5398294" y="2291556"/>
              <a:ext cx="365125" cy="2341563"/>
            </a:xfrm>
            <a:prstGeom prst="bentConnector3">
              <a:avLst>
                <a:gd name="adj1" fmla="val 41736"/>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AutoShape 19"/>
            <p:cNvCxnSpPr>
              <a:cxnSpLocks noChangeShapeType="1"/>
              <a:stCxn id="23" idx="2"/>
              <a:endCxn id="24" idx="0"/>
            </p:cNvCxnSpPr>
            <p:nvPr/>
          </p:nvCxnSpPr>
          <p:spPr bwMode="auto">
            <a:xfrm rot="5400000">
              <a:off x="2810669" y="3542507"/>
              <a:ext cx="446087" cy="2609850"/>
            </a:xfrm>
            <a:prstGeom prst="bentConnector3">
              <a:avLst>
                <a:gd name="adj1" fmla="val 51245"/>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AutoShape 20"/>
            <p:cNvCxnSpPr>
              <a:cxnSpLocks noChangeShapeType="1"/>
              <a:stCxn id="23" idx="2"/>
              <a:endCxn id="22" idx="0"/>
            </p:cNvCxnSpPr>
            <p:nvPr/>
          </p:nvCxnSpPr>
          <p:spPr bwMode="auto">
            <a:xfrm rot="5400000">
              <a:off x="3746500" y="4478338"/>
              <a:ext cx="446087" cy="738188"/>
            </a:xfrm>
            <a:prstGeom prst="bentConnector3">
              <a:avLst>
                <a:gd name="adj1" fmla="val 51245"/>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AutoShape 21"/>
            <p:cNvCxnSpPr>
              <a:cxnSpLocks noChangeShapeType="1"/>
              <a:stCxn id="23" idx="2"/>
              <a:endCxn id="26" idx="0"/>
            </p:cNvCxnSpPr>
            <p:nvPr/>
          </p:nvCxnSpPr>
          <p:spPr bwMode="auto">
            <a:xfrm rot="16200000" flipH="1">
              <a:off x="4682332" y="4280694"/>
              <a:ext cx="446087" cy="1133475"/>
            </a:xfrm>
            <a:prstGeom prst="bentConnector3">
              <a:avLst>
                <a:gd name="adj1" fmla="val 51245"/>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AutoShape 22"/>
            <p:cNvCxnSpPr>
              <a:cxnSpLocks noChangeShapeType="1"/>
              <a:stCxn id="23" idx="2"/>
              <a:endCxn id="25" idx="0"/>
            </p:cNvCxnSpPr>
            <p:nvPr/>
          </p:nvCxnSpPr>
          <p:spPr bwMode="auto">
            <a:xfrm rot="16200000" flipH="1">
              <a:off x="5618957" y="3344069"/>
              <a:ext cx="446087" cy="3006725"/>
            </a:xfrm>
            <a:prstGeom prst="bentConnector3">
              <a:avLst>
                <a:gd name="adj1" fmla="val 51245"/>
              </a:avLst>
            </a:prstGeom>
            <a:noFill/>
            <a:ln w="2857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40276510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728664" y="977901"/>
            <a:ext cx="8034337" cy="5338764"/>
          </a:xfrm>
        </p:spPr>
        <p:txBody>
          <a:bodyPr/>
          <a:lstStyle/>
          <a:p>
            <a:pPr algn="just"/>
            <a:r>
              <a:rPr lang="en-US" altLang="zh-CN" sz="2400" dirty="0"/>
              <a:t>3.</a:t>
            </a:r>
            <a:r>
              <a:rPr lang="zh-CN" altLang="en-US" sz="2400" dirty="0"/>
              <a:t>市场跟随者</a:t>
            </a:r>
            <a:endParaRPr lang="en-US" altLang="zh-CN" sz="2400" dirty="0"/>
          </a:p>
          <a:p>
            <a:pPr marL="340468" lvl="2" indent="0" algn="just">
              <a:buNone/>
            </a:pPr>
            <a:r>
              <a:rPr lang="zh-CN" altLang="en-US" sz="2400" dirty="0">
                <a:solidFill>
                  <a:schemeClr val="tx1"/>
                </a:solidFill>
                <a:latin typeface="+mn-ea"/>
                <a:ea typeface="+mn-ea"/>
              </a:rPr>
              <a:t>美国管理学专家西奥多</a:t>
            </a:r>
            <a:r>
              <a:rPr lang="en-US" altLang="zh-CN" sz="2400" dirty="0">
                <a:solidFill>
                  <a:schemeClr val="tx1"/>
                </a:solidFill>
                <a:latin typeface="+mn-ea"/>
                <a:ea typeface="+mn-ea"/>
              </a:rPr>
              <a:t>•</a:t>
            </a:r>
            <a:r>
              <a:rPr lang="zh-CN" altLang="en-US" sz="2400" dirty="0">
                <a:solidFill>
                  <a:schemeClr val="tx1"/>
                </a:solidFill>
                <a:latin typeface="+mn-ea"/>
                <a:ea typeface="+mn-ea"/>
              </a:rPr>
              <a:t>莱维特（</a:t>
            </a:r>
            <a:r>
              <a:rPr lang="en-US" altLang="zh-CN" sz="2400" dirty="0">
                <a:solidFill>
                  <a:schemeClr val="tx1"/>
                </a:solidFill>
                <a:latin typeface="+mn-ea"/>
                <a:ea typeface="+mn-ea"/>
              </a:rPr>
              <a:t>Theodore Levitt</a:t>
            </a:r>
            <a:r>
              <a:rPr lang="zh-CN" altLang="en-US" sz="2400" dirty="0">
                <a:solidFill>
                  <a:schemeClr val="tx1"/>
                </a:solidFill>
                <a:latin typeface="+mn-ea"/>
                <a:ea typeface="+mn-ea"/>
              </a:rPr>
              <a:t>）曾指出，</a:t>
            </a:r>
            <a:r>
              <a:rPr lang="zh-CN" altLang="en-US" sz="2800" dirty="0">
                <a:solidFill>
                  <a:srgbClr val="C00000"/>
                </a:solidFill>
                <a:latin typeface="+mn-ea"/>
                <a:ea typeface="+mn-ea"/>
              </a:rPr>
              <a:t>产品模仿有时象产品创新一样有利</a:t>
            </a:r>
            <a:r>
              <a:rPr lang="zh-CN" altLang="en-US" sz="2400" dirty="0">
                <a:solidFill>
                  <a:schemeClr val="tx1"/>
                </a:solidFill>
                <a:latin typeface="+mn-ea"/>
                <a:ea typeface="+mn-ea"/>
              </a:rPr>
              <a:t>。</a:t>
            </a:r>
            <a:endParaRPr lang="en-US" altLang="zh-CN" sz="2400" dirty="0">
              <a:solidFill>
                <a:schemeClr val="tx1"/>
              </a:solidFill>
              <a:latin typeface="+mn-ea"/>
              <a:ea typeface="+mn-ea"/>
            </a:endParaRPr>
          </a:p>
          <a:p>
            <a:pPr marL="340468" lvl="2" indent="0" algn="just">
              <a:buNone/>
            </a:pPr>
            <a:r>
              <a:rPr lang="zh-CN" altLang="en-US" sz="2400" dirty="0">
                <a:solidFill>
                  <a:schemeClr val="tx1"/>
                </a:solidFill>
                <a:latin typeface="+mn-ea"/>
                <a:ea typeface="+mn-ea"/>
              </a:rPr>
              <a:t>因为一种新产品的开发者要花费大量投资才能取得成功，并获得市场领先地位，而其他企业（市场跟随者）从事仿造或改良这种产品，虽然不能取代市场主导者，但因不需大量投资，也可获得很高的利润，其盈利率甚至可超过全行业的平均水平。</a:t>
            </a:r>
            <a:endParaRPr lang="en-US" altLang="zh-CN" sz="2400" dirty="0">
              <a:solidFill>
                <a:schemeClr val="tx1"/>
              </a:solidFill>
              <a:latin typeface="+mn-ea"/>
              <a:ea typeface="+mn-ea"/>
            </a:endParaRPr>
          </a:p>
          <a:p>
            <a:pPr marL="340468" lvl="2" indent="0" algn="just">
              <a:buNone/>
            </a:pPr>
            <a:endParaRPr lang="en-US" altLang="zh-CN" sz="2000" dirty="0">
              <a:solidFill>
                <a:schemeClr val="tx1"/>
              </a:solidFill>
              <a:ea typeface="楷体_GB2312" pitchFamily="49" charset="-122"/>
            </a:endParaRPr>
          </a:p>
          <a:p>
            <a:pPr marL="340468" lvl="2" indent="0" algn="just">
              <a:buNone/>
            </a:pPr>
            <a:endParaRPr lang="en-US" altLang="zh-CN" sz="2000" dirty="0">
              <a:solidFill>
                <a:schemeClr val="tx1"/>
              </a:solidFill>
              <a:ea typeface="楷体_GB2312" pitchFamily="49" charset="-122"/>
            </a:endParaRPr>
          </a:p>
          <a:p>
            <a:pPr marL="340468" lvl="2" indent="0" algn="just">
              <a:buNone/>
            </a:pPr>
            <a:endParaRPr lang="en-US" altLang="zh-CN" sz="2000" dirty="0">
              <a:solidFill>
                <a:schemeClr val="tx1"/>
              </a:solidFill>
              <a:ea typeface="楷体_GB2312" pitchFamily="49" charset="-122"/>
            </a:endParaRPr>
          </a:p>
          <a:p>
            <a:pPr marL="340468" lvl="2" indent="0" algn="just">
              <a:buNone/>
            </a:pPr>
            <a:endParaRPr lang="en-US" altLang="zh-CN" sz="2000" dirty="0">
              <a:solidFill>
                <a:schemeClr val="tx1"/>
              </a:solidFill>
              <a:ea typeface="楷体_GB2312" pitchFamily="49" charset="-122"/>
            </a:endParaRPr>
          </a:p>
          <a:p>
            <a:pPr marL="340468" lvl="2" indent="0" algn="just">
              <a:buNone/>
            </a:pPr>
            <a:endParaRPr lang="en-US" altLang="zh-CN" sz="2000" dirty="0">
              <a:solidFill>
                <a:schemeClr val="tx1"/>
              </a:solidFill>
              <a:ea typeface="楷体_GB2312" pitchFamily="49" charset="-122"/>
            </a:endParaRPr>
          </a:p>
          <a:p>
            <a:pPr marL="340468" lvl="2" indent="0" algn="just">
              <a:buNone/>
            </a:pPr>
            <a:endParaRPr lang="en-US" altLang="zh-CN" sz="2000" dirty="0">
              <a:solidFill>
                <a:schemeClr val="tx1"/>
              </a:solidFill>
              <a:ea typeface="楷体_GB2312" pitchFamily="49" charset="-122"/>
            </a:endParaRPr>
          </a:p>
          <a:p>
            <a:pPr marL="340468" lvl="2" indent="0" algn="just">
              <a:buNone/>
            </a:pPr>
            <a:endParaRPr lang="en-US" altLang="zh-CN" sz="2000" dirty="0">
              <a:solidFill>
                <a:schemeClr val="tx1"/>
              </a:solidFill>
              <a:ea typeface="楷体_GB2312" pitchFamily="49" charset="-122"/>
            </a:endParaRPr>
          </a:p>
          <a:p>
            <a:pPr marL="340468" lvl="2" indent="0" algn="just">
              <a:buNone/>
            </a:pPr>
            <a:endParaRPr lang="en-US" altLang="zh-CN" sz="2000" dirty="0">
              <a:solidFill>
                <a:schemeClr val="tx1"/>
              </a:solidFill>
              <a:ea typeface="楷体_GB2312" pitchFamily="49"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37</a:t>
            </a:fld>
            <a:endParaRPr lang="en-GB" altLang="en-GB"/>
          </a:p>
        </p:txBody>
      </p:sp>
    </p:spTree>
    <p:extLst>
      <p:ext uri="{BB962C8B-B14F-4D97-AF65-F5344CB8AC3E}">
        <p14:creationId xmlns:p14="http://schemas.microsoft.com/office/powerpoint/2010/main" val="33852162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38</a:t>
            </a:fld>
            <a:endParaRPr lang="en-GB" altLang="en-GB"/>
          </a:p>
        </p:txBody>
      </p:sp>
      <p:grpSp>
        <p:nvGrpSpPr>
          <p:cNvPr id="5" name="组合 4"/>
          <p:cNvGrpSpPr/>
          <p:nvPr/>
        </p:nvGrpSpPr>
        <p:grpSpPr>
          <a:xfrm>
            <a:off x="725451" y="1628800"/>
            <a:ext cx="8097629" cy="4752528"/>
            <a:chOff x="381000" y="3200400"/>
            <a:chExt cx="8528050" cy="3200400"/>
          </a:xfrm>
        </p:grpSpPr>
        <p:sp>
          <p:nvSpPr>
            <p:cNvPr id="6" name="AutoShape 4"/>
            <p:cNvSpPr>
              <a:spLocks noChangeArrowheads="1"/>
            </p:cNvSpPr>
            <p:nvPr/>
          </p:nvSpPr>
          <p:spPr bwMode="auto">
            <a:xfrm rot="5400000">
              <a:off x="1469232" y="2112168"/>
              <a:ext cx="571500" cy="2747963"/>
            </a:xfrm>
            <a:prstGeom prst="homePlate">
              <a:avLst>
                <a:gd name="adj" fmla="val 26949"/>
              </a:avLst>
            </a:prstGeom>
            <a:solidFill>
              <a:srgbClr val="CC99FF"/>
            </a:solidFill>
            <a:ln>
              <a:noFill/>
            </a:ln>
            <a:effectLst>
              <a:outerShdw dist="35921" dir="2700000" algn="ctr" rotWithShape="0">
                <a:srgbClr val="808080"/>
              </a:outerShdw>
            </a:effectLst>
            <a:extLst>
              <a:ext uri="{91240B29-F687-4F45-9708-019B960494DF}">
                <a14:hiddenLine xmlns:a14="http://schemas.microsoft.com/office/drawing/2010/main" w="6350">
                  <a:solidFill>
                    <a:schemeClr val="tx2"/>
                  </a:solidFill>
                  <a:miter lim="800000"/>
                  <a:headEnd/>
                  <a:tailEnd/>
                </a14:hiddenLine>
              </a:ext>
            </a:extLst>
          </p:spPr>
          <p:txBody>
            <a:bodyPr lIns="0" tIns="0" rIns="0" bIns="0" anchor="ctr">
              <a:spAutoFit/>
            </a:bodyPr>
            <a:lstStyle/>
            <a:p>
              <a:endParaRPr lang="zh-CN" altLang="en-US"/>
            </a:p>
          </p:txBody>
        </p:sp>
        <p:sp>
          <p:nvSpPr>
            <p:cNvPr id="7" name="Freeform 5"/>
            <p:cNvSpPr>
              <a:spLocks/>
            </p:cNvSpPr>
            <p:nvPr/>
          </p:nvSpPr>
          <p:spPr bwMode="auto">
            <a:xfrm>
              <a:off x="381000" y="3716338"/>
              <a:ext cx="2747963" cy="2684462"/>
            </a:xfrm>
            <a:custGeom>
              <a:avLst/>
              <a:gdLst>
                <a:gd name="T0" fmla="*/ 2551 w 2551"/>
                <a:gd name="T1" fmla="*/ 2008 h 2008"/>
                <a:gd name="T2" fmla="*/ 2551 w 2551"/>
                <a:gd name="T3" fmla="*/ 0 h 2008"/>
                <a:gd name="T4" fmla="*/ 1274 w 2551"/>
                <a:gd name="T5" fmla="*/ 97 h 2008"/>
                <a:gd name="T6" fmla="*/ 0 w 2551"/>
                <a:gd name="T7" fmla="*/ 0 h 2008"/>
                <a:gd name="T8" fmla="*/ 0 w 2551"/>
                <a:gd name="T9" fmla="*/ 2008 h 2008"/>
                <a:gd name="T10" fmla="*/ 2551 w 2551"/>
                <a:gd name="T11" fmla="*/ 2008 h 2008"/>
              </a:gdLst>
              <a:ahLst/>
              <a:cxnLst>
                <a:cxn ang="0">
                  <a:pos x="T0" y="T1"/>
                </a:cxn>
                <a:cxn ang="0">
                  <a:pos x="T2" y="T3"/>
                </a:cxn>
                <a:cxn ang="0">
                  <a:pos x="T4" y="T5"/>
                </a:cxn>
                <a:cxn ang="0">
                  <a:pos x="T6" y="T7"/>
                </a:cxn>
                <a:cxn ang="0">
                  <a:pos x="T8" y="T9"/>
                </a:cxn>
                <a:cxn ang="0">
                  <a:pos x="T10" y="T11"/>
                </a:cxn>
              </a:cxnLst>
              <a:rect l="0" t="0" r="r" b="b"/>
              <a:pathLst>
                <a:path w="2551" h="2008">
                  <a:moveTo>
                    <a:pt x="2551" y="2008"/>
                  </a:moveTo>
                  <a:lnTo>
                    <a:pt x="2551" y="0"/>
                  </a:lnTo>
                  <a:lnTo>
                    <a:pt x="1274" y="97"/>
                  </a:lnTo>
                  <a:lnTo>
                    <a:pt x="0" y="0"/>
                  </a:lnTo>
                  <a:lnTo>
                    <a:pt x="0" y="2008"/>
                  </a:lnTo>
                  <a:lnTo>
                    <a:pt x="2551" y="2008"/>
                  </a:lnTo>
                </a:path>
              </a:pathLst>
            </a:custGeom>
            <a:noFill/>
            <a:ln w="6350" cmpd="sng">
              <a:solidFill>
                <a:srgbClr val="000000"/>
              </a:solidFill>
              <a:prstDash val="solid"/>
              <a:round/>
              <a:headEnd/>
              <a:tailEnd/>
            </a:ln>
            <a:extLst>
              <a:ext uri="{909E8E84-426E-40DD-AFC4-6F175D3DCCD1}">
                <a14:hiddenFill xmlns:a14="http://schemas.microsoft.com/office/drawing/2010/main">
                  <a:solidFill>
                    <a:schemeClr val="bg1"/>
                  </a:solidFill>
                </a14:hiddenFill>
              </a:ext>
            </a:extLst>
          </p:spPr>
          <p:txBody>
            <a:bodyPr/>
            <a:lstStyle/>
            <a:p>
              <a:endParaRPr lang="zh-CN" altLang="en-US"/>
            </a:p>
          </p:txBody>
        </p:sp>
        <p:sp>
          <p:nvSpPr>
            <p:cNvPr id="8" name="Text Box 6"/>
            <p:cNvSpPr txBox="1">
              <a:spLocks noChangeArrowheads="1"/>
            </p:cNvSpPr>
            <p:nvPr/>
          </p:nvSpPr>
          <p:spPr bwMode="auto">
            <a:xfrm>
              <a:off x="439738" y="3362589"/>
              <a:ext cx="2632074" cy="248712"/>
            </a:xfrm>
            <a:prstGeom prst="rect">
              <a:avLst/>
            </a:prstGeom>
            <a:solidFill>
              <a:srgbClr val="CC99FF"/>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algn="ctr" eaLnBrk="0" hangingPunct="0"/>
              <a:r>
                <a:rPr lang="zh-CN" altLang="en-US" sz="2400" b="1" dirty="0"/>
                <a:t>紧密跟随</a:t>
              </a:r>
            </a:p>
          </p:txBody>
        </p:sp>
        <p:sp>
          <p:nvSpPr>
            <p:cNvPr id="9" name="Rectangle 7"/>
            <p:cNvSpPr>
              <a:spLocks noChangeArrowheads="1"/>
            </p:cNvSpPr>
            <p:nvPr/>
          </p:nvSpPr>
          <p:spPr bwMode="auto">
            <a:xfrm>
              <a:off x="477838" y="4010025"/>
              <a:ext cx="2570162" cy="8290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90500" indent="-188913"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71475" indent="-179388"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547688" indent="-174625"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lvl="1" algn="just"/>
              <a:r>
                <a:rPr lang="zh-CN" altLang="en-US" sz="2000" dirty="0">
                  <a:latin typeface="+mn-ea"/>
                  <a:ea typeface="+mn-ea"/>
                </a:rPr>
                <a:t>这种战略是在各个细分市场和营销组合方面，尽可能仿效主导者。 </a:t>
              </a:r>
              <a:endParaRPr lang="zh-CN" altLang="de-DE" sz="2000" dirty="0">
                <a:latin typeface="+mn-ea"/>
                <a:ea typeface="+mn-ea"/>
              </a:endParaRPr>
            </a:p>
          </p:txBody>
        </p:sp>
        <p:sp>
          <p:nvSpPr>
            <p:cNvPr id="10" name="AutoShape 8"/>
            <p:cNvSpPr>
              <a:spLocks noChangeArrowheads="1"/>
            </p:cNvSpPr>
            <p:nvPr/>
          </p:nvSpPr>
          <p:spPr bwMode="auto">
            <a:xfrm rot="5400000">
              <a:off x="4358482" y="2112168"/>
              <a:ext cx="571500" cy="2747963"/>
            </a:xfrm>
            <a:prstGeom prst="homePlate">
              <a:avLst>
                <a:gd name="adj" fmla="val 26949"/>
              </a:avLst>
            </a:prstGeom>
            <a:solidFill>
              <a:srgbClr val="CC99FF"/>
            </a:solidFill>
            <a:ln>
              <a:noFill/>
            </a:ln>
            <a:effectLst>
              <a:outerShdw dist="35921" dir="2700000" algn="ctr" rotWithShape="0">
                <a:srgbClr val="808080"/>
              </a:outerShdw>
            </a:effectLst>
            <a:extLst>
              <a:ext uri="{91240B29-F687-4F45-9708-019B960494DF}">
                <a14:hiddenLine xmlns:a14="http://schemas.microsoft.com/office/drawing/2010/main" w="6350">
                  <a:solidFill>
                    <a:schemeClr val="tx2"/>
                  </a:solidFill>
                  <a:miter lim="800000"/>
                  <a:headEnd/>
                  <a:tailEnd/>
                </a14:hiddenLine>
              </a:ext>
            </a:extLst>
          </p:spPr>
          <p:txBody>
            <a:bodyPr lIns="0" tIns="0" rIns="0" bIns="0" anchor="ctr">
              <a:spAutoFit/>
            </a:bodyPr>
            <a:lstStyle/>
            <a:p>
              <a:endParaRPr lang="zh-CN" altLang="en-US"/>
            </a:p>
          </p:txBody>
        </p:sp>
        <p:sp>
          <p:nvSpPr>
            <p:cNvPr id="11" name="Freeform 9"/>
            <p:cNvSpPr>
              <a:spLocks/>
            </p:cNvSpPr>
            <p:nvPr/>
          </p:nvSpPr>
          <p:spPr bwMode="auto">
            <a:xfrm>
              <a:off x="3270250" y="3716338"/>
              <a:ext cx="2747963" cy="2684462"/>
            </a:xfrm>
            <a:custGeom>
              <a:avLst/>
              <a:gdLst>
                <a:gd name="T0" fmla="*/ 2551 w 2551"/>
                <a:gd name="T1" fmla="*/ 2008 h 2008"/>
                <a:gd name="T2" fmla="*/ 2551 w 2551"/>
                <a:gd name="T3" fmla="*/ 0 h 2008"/>
                <a:gd name="T4" fmla="*/ 1274 w 2551"/>
                <a:gd name="T5" fmla="*/ 97 h 2008"/>
                <a:gd name="T6" fmla="*/ 0 w 2551"/>
                <a:gd name="T7" fmla="*/ 0 h 2008"/>
                <a:gd name="T8" fmla="*/ 0 w 2551"/>
                <a:gd name="T9" fmla="*/ 2008 h 2008"/>
                <a:gd name="T10" fmla="*/ 2551 w 2551"/>
                <a:gd name="T11" fmla="*/ 2008 h 2008"/>
              </a:gdLst>
              <a:ahLst/>
              <a:cxnLst>
                <a:cxn ang="0">
                  <a:pos x="T0" y="T1"/>
                </a:cxn>
                <a:cxn ang="0">
                  <a:pos x="T2" y="T3"/>
                </a:cxn>
                <a:cxn ang="0">
                  <a:pos x="T4" y="T5"/>
                </a:cxn>
                <a:cxn ang="0">
                  <a:pos x="T6" y="T7"/>
                </a:cxn>
                <a:cxn ang="0">
                  <a:pos x="T8" y="T9"/>
                </a:cxn>
                <a:cxn ang="0">
                  <a:pos x="T10" y="T11"/>
                </a:cxn>
              </a:cxnLst>
              <a:rect l="0" t="0" r="r" b="b"/>
              <a:pathLst>
                <a:path w="2551" h="2008">
                  <a:moveTo>
                    <a:pt x="2551" y="2008"/>
                  </a:moveTo>
                  <a:lnTo>
                    <a:pt x="2551" y="0"/>
                  </a:lnTo>
                  <a:lnTo>
                    <a:pt x="1274" y="97"/>
                  </a:lnTo>
                  <a:lnTo>
                    <a:pt x="0" y="0"/>
                  </a:lnTo>
                  <a:lnTo>
                    <a:pt x="0" y="2008"/>
                  </a:lnTo>
                  <a:lnTo>
                    <a:pt x="2551" y="2008"/>
                  </a:lnTo>
                </a:path>
              </a:pathLst>
            </a:custGeom>
            <a:noFill/>
            <a:ln w="6350" cmpd="sng">
              <a:solidFill>
                <a:srgbClr val="000000"/>
              </a:solidFill>
              <a:prstDash val="solid"/>
              <a:round/>
              <a:headEnd/>
              <a:tailEnd/>
            </a:ln>
            <a:extLst>
              <a:ext uri="{909E8E84-426E-40DD-AFC4-6F175D3DCCD1}">
                <a14:hiddenFill xmlns:a14="http://schemas.microsoft.com/office/drawing/2010/main">
                  <a:solidFill>
                    <a:schemeClr val="bg1"/>
                  </a:solidFill>
                </a14:hiddenFill>
              </a:ext>
            </a:extLst>
          </p:spPr>
          <p:txBody>
            <a:bodyPr/>
            <a:lstStyle/>
            <a:p>
              <a:endParaRPr lang="zh-CN" altLang="en-US"/>
            </a:p>
          </p:txBody>
        </p:sp>
        <p:sp>
          <p:nvSpPr>
            <p:cNvPr id="12" name="Text Box 10"/>
            <p:cNvSpPr txBox="1">
              <a:spLocks noChangeArrowheads="1"/>
            </p:cNvSpPr>
            <p:nvPr/>
          </p:nvSpPr>
          <p:spPr bwMode="auto">
            <a:xfrm>
              <a:off x="3328987" y="3362589"/>
              <a:ext cx="2632074" cy="248712"/>
            </a:xfrm>
            <a:prstGeom prst="rect">
              <a:avLst/>
            </a:prstGeom>
            <a:solidFill>
              <a:srgbClr val="CC99FF"/>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algn="ctr" eaLnBrk="0" hangingPunct="0"/>
              <a:r>
                <a:rPr lang="zh-CN" altLang="en-US" sz="2400" b="1" dirty="0"/>
                <a:t>有距离跟随</a:t>
              </a:r>
            </a:p>
          </p:txBody>
        </p:sp>
        <p:sp>
          <p:nvSpPr>
            <p:cNvPr id="13" name="Rectangle 11"/>
            <p:cNvSpPr>
              <a:spLocks noChangeArrowheads="1"/>
            </p:cNvSpPr>
            <p:nvPr/>
          </p:nvSpPr>
          <p:spPr bwMode="auto">
            <a:xfrm>
              <a:off x="3367088" y="4010025"/>
              <a:ext cx="2570162" cy="14508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90500" indent="-188913"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71475" indent="-179388"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547688" indent="-174625"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lvl="1" algn="just"/>
              <a:r>
                <a:rPr lang="zh-CN" altLang="en-US" sz="2000" dirty="0">
                  <a:latin typeface="+mn-ea"/>
                  <a:ea typeface="+mn-ea"/>
                </a:rPr>
                <a:t>这种跟随者是在主要方面，如目标市场、产品创新、价格水平和分销渠道等方面都追随主导者，但仍与主导者保持若干差异。 </a:t>
              </a:r>
              <a:endParaRPr lang="zh-CN" altLang="de-DE" sz="2000" dirty="0">
                <a:latin typeface="+mn-ea"/>
                <a:ea typeface="+mn-ea"/>
              </a:endParaRPr>
            </a:p>
          </p:txBody>
        </p:sp>
        <p:sp>
          <p:nvSpPr>
            <p:cNvPr id="14" name="AutoShape 12"/>
            <p:cNvSpPr>
              <a:spLocks noChangeArrowheads="1"/>
            </p:cNvSpPr>
            <p:nvPr/>
          </p:nvSpPr>
          <p:spPr bwMode="auto">
            <a:xfrm rot="5400000">
              <a:off x="7249319" y="2112169"/>
              <a:ext cx="571500" cy="2747962"/>
            </a:xfrm>
            <a:prstGeom prst="homePlate">
              <a:avLst>
                <a:gd name="adj" fmla="val 26949"/>
              </a:avLst>
            </a:prstGeom>
            <a:solidFill>
              <a:srgbClr val="CC99FF"/>
            </a:solidFill>
            <a:ln>
              <a:noFill/>
            </a:ln>
            <a:effectLst>
              <a:outerShdw dist="35921" dir="2700000" algn="ctr" rotWithShape="0">
                <a:srgbClr val="808080"/>
              </a:outerShdw>
            </a:effectLst>
            <a:extLst>
              <a:ext uri="{91240B29-F687-4F45-9708-019B960494DF}">
                <a14:hiddenLine xmlns:a14="http://schemas.microsoft.com/office/drawing/2010/main" w="6350">
                  <a:solidFill>
                    <a:schemeClr val="tx2"/>
                  </a:solidFill>
                  <a:miter lim="800000"/>
                  <a:headEnd/>
                  <a:tailEnd/>
                </a14:hiddenLine>
              </a:ext>
            </a:extLst>
          </p:spPr>
          <p:txBody>
            <a:bodyPr lIns="0" tIns="0" rIns="0" bIns="0" anchor="ctr">
              <a:spAutoFit/>
            </a:bodyPr>
            <a:lstStyle/>
            <a:p>
              <a:endParaRPr lang="zh-CN" altLang="en-US"/>
            </a:p>
          </p:txBody>
        </p:sp>
        <p:sp>
          <p:nvSpPr>
            <p:cNvPr id="15" name="Freeform 13"/>
            <p:cNvSpPr>
              <a:spLocks/>
            </p:cNvSpPr>
            <p:nvPr/>
          </p:nvSpPr>
          <p:spPr bwMode="auto">
            <a:xfrm>
              <a:off x="6161088" y="3716338"/>
              <a:ext cx="2747962" cy="2684462"/>
            </a:xfrm>
            <a:custGeom>
              <a:avLst/>
              <a:gdLst>
                <a:gd name="T0" fmla="*/ 2551 w 2551"/>
                <a:gd name="T1" fmla="*/ 2008 h 2008"/>
                <a:gd name="T2" fmla="*/ 2551 w 2551"/>
                <a:gd name="T3" fmla="*/ 0 h 2008"/>
                <a:gd name="T4" fmla="*/ 1274 w 2551"/>
                <a:gd name="T5" fmla="*/ 97 h 2008"/>
                <a:gd name="T6" fmla="*/ 0 w 2551"/>
                <a:gd name="T7" fmla="*/ 0 h 2008"/>
                <a:gd name="T8" fmla="*/ 0 w 2551"/>
                <a:gd name="T9" fmla="*/ 2008 h 2008"/>
                <a:gd name="T10" fmla="*/ 2551 w 2551"/>
                <a:gd name="T11" fmla="*/ 2008 h 2008"/>
              </a:gdLst>
              <a:ahLst/>
              <a:cxnLst>
                <a:cxn ang="0">
                  <a:pos x="T0" y="T1"/>
                </a:cxn>
                <a:cxn ang="0">
                  <a:pos x="T2" y="T3"/>
                </a:cxn>
                <a:cxn ang="0">
                  <a:pos x="T4" y="T5"/>
                </a:cxn>
                <a:cxn ang="0">
                  <a:pos x="T6" y="T7"/>
                </a:cxn>
                <a:cxn ang="0">
                  <a:pos x="T8" y="T9"/>
                </a:cxn>
                <a:cxn ang="0">
                  <a:pos x="T10" y="T11"/>
                </a:cxn>
              </a:cxnLst>
              <a:rect l="0" t="0" r="r" b="b"/>
              <a:pathLst>
                <a:path w="2551" h="2008">
                  <a:moveTo>
                    <a:pt x="2551" y="2008"/>
                  </a:moveTo>
                  <a:lnTo>
                    <a:pt x="2551" y="0"/>
                  </a:lnTo>
                  <a:lnTo>
                    <a:pt x="1274" y="97"/>
                  </a:lnTo>
                  <a:lnTo>
                    <a:pt x="0" y="0"/>
                  </a:lnTo>
                  <a:lnTo>
                    <a:pt x="0" y="2008"/>
                  </a:lnTo>
                  <a:lnTo>
                    <a:pt x="2551" y="2008"/>
                  </a:lnTo>
                </a:path>
              </a:pathLst>
            </a:custGeom>
            <a:noFill/>
            <a:ln w="6350" cmpd="sng">
              <a:solidFill>
                <a:srgbClr val="000000"/>
              </a:solidFill>
              <a:prstDash val="solid"/>
              <a:round/>
              <a:headEnd/>
              <a:tailEnd/>
            </a:ln>
            <a:extLst>
              <a:ext uri="{909E8E84-426E-40DD-AFC4-6F175D3DCCD1}">
                <a14:hiddenFill xmlns:a14="http://schemas.microsoft.com/office/drawing/2010/main">
                  <a:solidFill>
                    <a:schemeClr val="bg1"/>
                  </a:solidFill>
                </a14:hiddenFill>
              </a:ext>
            </a:extLst>
          </p:spPr>
          <p:txBody>
            <a:bodyPr/>
            <a:lstStyle/>
            <a:p>
              <a:endParaRPr lang="zh-CN" altLang="en-US"/>
            </a:p>
          </p:txBody>
        </p:sp>
        <p:sp>
          <p:nvSpPr>
            <p:cNvPr id="16" name="Text Box 14"/>
            <p:cNvSpPr txBox="1">
              <a:spLocks noChangeArrowheads="1"/>
            </p:cNvSpPr>
            <p:nvPr/>
          </p:nvSpPr>
          <p:spPr bwMode="auto">
            <a:xfrm>
              <a:off x="6219825" y="3362589"/>
              <a:ext cx="2632074" cy="248712"/>
            </a:xfrm>
            <a:prstGeom prst="rect">
              <a:avLst/>
            </a:prstGeom>
            <a:solidFill>
              <a:srgbClr val="CC99FF"/>
            </a:solidFill>
            <a:ln>
              <a:noFill/>
            </a:ln>
            <a:effectLst/>
            <a:extLs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algn="ctr" eaLnBrk="0" hangingPunct="0"/>
              <a:r>
                <a:rPr lang="zh-CN" altLang="en-US" sz="2400" b="1" dirty="0"/>
                <a:t>有选择跟随</a:t>
              </a:r>
            </a:p>
          </p:txBody>
        </p:sp>
        <p:sp>
          <p:nvSpPr>
            <p:cNvPr id="17" name="Rectangle 15"/>
            <p:cNvSpPr>
              <a:spLocks noChangeArrowheads="1"/>
            </p:cNvSpPr>
            <p:nvPr/>
          </p:nvSpPr>
          <p:spPr bwMode="auto">
            <a:xfrm>
              <a:off x="6257924" y="4010025"/>
              <a:ext cx="2570163" cy="14508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90500" indent="-188913"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71475" indent="-179388"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547688" indent="-174625"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lvl="1" algn="just"/>
              <a:r>
                <a:rPr lang="zh-CN" altLang="en-US" sz="2000" dirty="0">
                  <a:latin typeface="+mn-ea"/>
                  <a:ea typeface="+mn-ea"/>
                </a:rPr>
                <a:t>这种跟随者在某些方面紧跟主导者，面在另一些方面又自行其是。在跟随的同时还要发挥自己的独创性，但不进行直接的竞争。 </a:t>
              </a:r>
              <a:endParaRPr lang="zh-CN" altLang="de-DE" sz="2000" dirty="0">
                <a:latin typeface="+mn-ea"/>
                <a:ea typeface="+mn-ea"/>
              </a:endParaRPr>
            </a:p>
          </p:txBody>
        </p:sp>
      </p:grpSp>
    </p:spTree>
    <p:extLst>
      <p:ext uri="{BB962C8B-B14F-4D97-AF65-F5344CB8AC3E}">
        <p14:creationId xmlns:p14="http://schemas.microsoft.com/office/powerpoint/2010/main" val="25870116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620688"/>
            <a:ext cx="8034337" cy="5695977"/>
          </a:xfrm>
        </p:spPr>
        <p:txBody>
          <a:bodyPr/>
          <a:lstStyle/>
          <a:p>
            <a:pPr algn="just"/>
            <a:r>
              <a:rPr lang="en-US" altLang="zh-CN" sz="2400" dirty="0"/>
              <a:t>4.</a:t>
            </a:r>
            <a:r>
              <a:rPr lang="zh-CN" altLang="en-US" sz="2400" dirty="0"/>
              <a:t>市场补缺者</a:t>
            </a:r>
            <a:endParaRPr lang="en-US" altLang="zh-CN" sz="2400" dirty="0"/>
          </a:p>
          <a:p>
            <a:pPr algn="just"/>
            <a:r>
              <a:rPr lang="zh-CN" altLang="en-US" sz="2400" dirty="0">
                <a:latin typeface="+mn-ea"/>
              </a:rPr>
              <a:t>所谓</a:t>
            </a:r>
            <a:r>
              <a:rPr lang="zh-CN" altLang="en-US" sz="2400" dirty="0">
                <a:solidFill>
                  <a:srgbClr val="C00000"/>
                </a:solidFill>
                <a:latin typeface="+mn-ea"/>
              </a:rPr>
              <a:t>市场补缺者</a:t>
            </a:r>
            <a:r>
              <a:rPr lang="zh-CN" altLang="en-US" sz="2400" dirty="0">
                <a:latin typeface="+mn-ea"/>
              </a:rPr>
              <a:t>，就是指精心服务于市场的某些细小部分，而不与主要的企业竞争，只是通过专业化经营来占据有利的市场位置的企业。</a:t>
            </a:r>
            <a:endParaRPr lang="en-US" altLang="zh-CN" sz="2400" dirty="0">
              <a:latin typeface="+mn-ea"/>
            </a:endParaRPr>
          </a:p>
          <a:p>
            <a:pPr lvl="2" algn="just">
              <a:buNone/>
            </a:pPr>
            <a:r>
              <a:rPr lang="zh-CN" altLang="en-US" sz="2400" dirty="0">
                <a:solidFill>
                  <a:schemeClr val="hlink"/>
                </a:solidFill>
                <a:latin typeface="+mn-ea"/>
                <a:ea typeface="+mn-ea"/>
              </a:rPr>
              <a:t>补缺基点的特征</a:t>
            </a:r>
            <a:endParaRPr lang="zh-CN" altLang="en-US" sz="2400" dirty="0">
              <a:latin typeface="+mn-ea"/>
              <a:ea typeface="+mn-ea"/>
            </a:endParaRPr>
          </a:p>
          <a:p>
            <a:pPr algn="just"/>
            <a:r>
              <a:rPr lang="zh-CN" altLang="zh-CN" dirty="0">
                <a:latin typeface="+mn-ea"/>
              </a:rPr>
              <a:t>①该补缺基点有足够的规模和购买力，企业有利可图；</a:t>
            </a:r>
          </a:p>
          <a:p>
            <a:pPr algn="just"/>
            <a:r>
              <a:rPr lang="zh-CN" altLang="zh-CN" dirty="0">
                <a:latin typeface="+mn-ea"/>
              </a:rPr>
              <a:t>②该补缺基点有成长潜力；</a:t>
            </a:r>
          </a:p>
          <a:p>
            <a:pPr algn="just"/>
            <a:r>
              <a:rPr lang="zh-CN" altLang="zh-CN" dirty="0">
                <a:latin typeface="+mn-ea"/>
              </a:rPr>
              <a:t>③该补缺基点被大企业所忽略或者不愿意满足；</a:t>
            </a:r>
          </a:p>
          <a:p>
            <a:pPr algn="just"/>
            <a:r>
              <a:rPr lang="zh-CN" altLang="zh-CN" dirty="0">
                <a:latin typeface="+mn-ea"/>
              </a:rPr>
              <a:t>④企业有市场需要的技能和资源，可以进行有效服务；</a:t>
            </a:r>
          </a:p>
          <a:p>
            <a:pPr algn="just"/>
            <a:r>
              <a:rPr lang="zh-CN" altLang="zh-CN" dirty="0">
                <a:latin typeface="+mn-ea"/>
              </a:rPr>
              <a:t>⑤企业能够靠已建立的顾客信用，进行自卫来抵制竞争者的攻击</a:t>
            </a:r>
            <a:r>
              <a:rPr lang="zh-CN" altLang="zh-CN" dirty="0"/>
              <a:t>。</a:t>
            </a:r>
          </a:p>
          <a:p>
            <a:pPr algn="just"/>
            <a:endParaRPr lang="zh-CN" altLang="en-US" dirty="0"/>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39</a:t>
            </a:fld>
            <a:endParaRPr lang="en-GB" altLang="en-GB"/>
          </a:p>
        </p:txBody>
      </p:sp>
      <p:grpSp>
        <p:nvGrpSpPr>
          <p:cNvPr id="23" name="组合 22"/>
          <p:cNvGrpSpPr/>
          <p:nvPr/>
        </p:nvGrpSpPr>
        <p:grpSpPr>
          <a:xfrm>
            <a:off x="597802" y="4869160"/>
            <a:ext cx="8225279" cy="2158752"/>
            <a:chOff x="990600" y="3962400"/>
            <a:chExt cx="7239000" cy="2590800"/>
          </a:xfrm>
        </p:grpSpPr>
        <p:grpSp>
          <p:nvGrpSpPr>
            <p:cNvPr id="5" name="Group 4"/>
            <p:cNvGrpSpPr>
              <a:grpSpLocks/>
            </p:cNvGrpSpPr>
            <p:nvPr/>
          </p:nvGrpSpPr>
          <p:grpSpPr bwMode="auto">
            <a:xfrm>
              <a:off x="2128838" y="4619625"/>
              <a:ext cx="5643562" cy="1933575"/>
              <a:chOff x="1218" y="2083"/>
              <a:chExt cx="3553" cy="1218"/>
            </a:xfrm>
          </p:grpSpPr>
          <p:sp>
            <p:nvSpPr>
              <p:cNvPr id="6" name="Freeform 5"/>
              <p:cNvSpPr>
                <a:spLocks/>
              </p:cNvSpPr>
              <p:nvPr/>
            </p:nvSpPr>
            <p:spPr bwMode="auto">
              <a:xfrm>
                <a:off x="3773" y="2306"/>
                <a:ext cx="566" cy="394"/>
              </a:xfrm>
              <a:custGeom>
                <a:avLst/>
                <a:gdLst>
                  <a:gd name="T0" fmla="*/ 558 w 566"/>
                  <a:gd name="T1" fmla="*/ 292 h 394"/>
                  <a:gd name="T2" fmla="*/ 346 w 566"/>
                  <a:gd name="T3" fmla="*/ 394 h 394"/>
                  <a:gd name="T4" fmla="*/ 0 w 566"/>
                  <a:gd name="T5" fmla="*/ 214 h 394"/>
                  <a:gd name="T6" fmla="*/ 0 w 566"/>
                  <a:gd name="T7" fmla="*/ 0 h 394"/>
                  <a:gd name="T8" fmla="*/ 566 w 566"/>
                  <a:gd name="T9" fmla="*/ 292 h 394"/>
                  <a:gd name="T10" fmla="*/ 558 w 566"/>
                  <a:gd name="T11" fmla="*/ 292 h 394"/>
                </a:gdLst>
                <a:ahLst/>
                <a:cxnLst>
                  <a:cxn ang="0">
                    <a:pos x="T0" y="T1"/>
                  </a:cxn>
                  <a:cxn ang="0">
                    <a:pos x="T2" y="T3"/>
                  </a:cxn>
                  <a:cxn ang="0">
                    <a:pos x="T4" y="T5"/>
                  </a:cxn>
                  <a:cxn ang="0">
                    <a:pos x="T6" y="T7"/>
                  </a:cxn>
                  <a:cxn ang="0">
                    <a:pos x="T8" y="T9"/>
                  </a:cxn>
                  <a:cxn ang="0">
                    <a:pos x="T10" y="T11"/>
                  </a:cxn>
                </a:cxnLst>
                <a:rect l="0" t="0" r="r" b="b"/>
                <a:pathLst>
                  <a:path w="566" h="394">
                    <a:moveTo>
                      <a:pt x="558" y="292"/>
                    </a:moveTo>
                    <a:lnTo>
                      <a:pt x="346" y="394"/>
                    </a:lnTo>
                    <a:lnTo>
                      <a:pt x="0" y="214"/>
                    </a:lnTo>
                    <a:lnTo>
                      <a:pt x="0" y="0"/>
                    </a:lnTo>
                    <a:lnTo>
                      <a:pt x="566" y="292"/>
                    </a:lnTo>
                    <a:lnTo>
                      <a:pt x="558" y="29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 name="Freeform 6"/>
              <p:cNvSpPr>
                <a:spLocks/>
              </p:cNvSpPr>
              <p:nvPr/>
            </p:nvSpPr>
            <p:spPr bwMode="auto">
              <a:xfrm>
                <a:off x="3773" y="2306"/>
                <a:ext cx="566" cy="394"/>
              </a:xfrm>
              <a:custGeom>
                <a:avLst/>
                <a:gdLst>
                  <a:gd name="T0" fmla="*/ 558 w 566"/>
                  <a:gd name="T1" fmla="*/ 292 h 394"/>
                  <a:gd name="T2" fmla="*/ 346 w 566"/>
                  <a:gd name="T3" fmla="*/ 394 h 394"/>
                  <a:gd name="T4" fmla="*/ 0 w 566"/>
                  <a:gd name="T5" fmla="*/ 214 h 394"/>
                  <a:gd name="T6" fmla="*/ 0 w 566"/>
                  <a:gd name="T7" fmla="*/ 0 h 394"/>
                  <a:gd name="T8" fmla="*/ 566 w 566"/>
                  <a:gd name="T9" fmla="*/ 292 h 394"/>
                </a:gdLst>
                <a:ahLst/>
                <a:cxnLst>
                  <a:cxn ang="0">
                    <a:pos x="T0" y="T1"/>
                  </a:cxn>
                  <a:cxn ang="0">
                    <a:pos x="T2" y="T3"/>
                  </a:cxn>
                  <a:cxn ang="0">
                    <a:pos x="T4" y="T5"/>
                  </a:cxn>
                  <a:cxn ang="0">
                    <a:pos x="T6" y="T7"/>
                  </a:cxn>
                  <a:cxn ang="0">
                    <a:pos x="T8" y="T9"/>
                  </a:cxn>
                </a:cxnLst>
                <a:rect l="0" t="0" r="r" b="b"/>
                <a:pathLst>
                  <a:path w="566" h="394">
                    <a:moveTo>
                      <a:pt x="558" y="292"/>
                    </a:moveTo>
                    <a:lnTo>
                      <a:pt x="346" y="394"/>
                    </a:lnTo>
                    <a:lnTo>
                      <a:pt x="0" y="214"/>
                    </a:lnTo>
                    <a:lnTo>
                      <a:pt x="0" y="0"/>
                    </a:lnTo>
                    <a:lnTo>
                      <a:pt x="566" y="292"/>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 name="Freeform 7"/>
              <p:cNvSpPr>
                <a:spLocks/>
              </p:cNvSpPr>
              <p:nvPr/>
            </p:nvSpPr>
            <p:spPr bwMode="auto">
              <a:xfrm>
                <a:off x="1650" y="2306"/>
                <a:ext cx="566" cy="394"/>
              </a:xfrm>
              <a:custGeom>
                <a:avLst/>
                <a:gdLst>
                  <a:gd name="T0" fmla="*/ 8 w 566"/>
                  <a:gd name="T1" fmla="*/ 292 h 394"/>
                  <a:gd name="T2" fmla="*/ 219 w 566"/>
                  <a:gd name="T3" fmla="*/ 394 h 394"/>
                  <a:gd name="T4" fmla="*/ 566 w 566"/>
                  <a:gd name="T5" fmla="*/ 214 h 394"/>
                  <a:gd name="T6" fmla="*/ 566 w 566"/>
                  <a:gd name="T7" fmla="*/ 0 h 394"/>
                  <a:gd name="T8" fmla="*/ 0 w 566"/>
                  <a:gd name="T9" fmla="*/ 292 h 394"/>
                  <a:gd name="T10" fmla="*/ 8 w 566"/>
                  <a:gd name="T11" fmla="*/ 292 h 394"/>
                </a:gdLst>
                <a:ahLst/>
                <a:cxnLst>
                  <a:cxn ang="0">
                    <a:pos x="T0" y="T1"/>
                  </a:cxn>
                  <a:cxn ang="0">
                    <a:pos x="T2" y="T3"/>
                  </a:cxn>
                  <a:cxn ang="0">
                    <a:pos x="T4" y="T5"/>
                  </a:cxn>
                  <a:cxn ang="0">
                    <a:pos x="T6" y="T7"/>
                  </a:cxn>
                  <a:cxn ang="0">
                    <a:pos x="T8" y="T9"/>
                  </a:cxn>
                  <a:cxn ang="0">
                    <a:pos x="T10" y="T11"/>
                  </a:cxn>
                </a:cxnLst>
                <a:rect l="0" t="0" r="r" b="b"/>
                <a:pathLst>
                  <a:path w="566" h="394">
                    <a:moveTo>
                      <a:pt x="8" y="292"/>
                    </a:moveTo>
                    <a:lnTo>
                      <a:pt x="219" y="394"/>
                    </a:lnTo>
                    <a:lnTo>
                      <a:pt x="566" y="214"/>
                    </a:lnTo>
                    <a:lnTo>
                      <a:pt x="566" y="0"/>
                    </a:lnTo>
                    <a:lnTo>
                      <a:pt x="0" y="292"/>
                    </a:lnTo>
                    <a:lnTo>
                      <a:pt x="8" y="292"/>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Freeform 8"/>
              <p:cNvSpPr>
                <a:spLocks/>
              </p:cNvSpPr>
              <p:nvPr/>
            </p:nvSpPr>
            <p:spPr bwMode="auto">
              <a:xfrm>
                <a:off x="1650" y="2306"/>
                <a:ext cx="566" cy="394"/>
              </a:xfrm>
              <a:custGeom>
                <a:avLst/>
                <a:gdLst>
                  <a:gd name="T0" fmla="*/ 8 w 566"/>
                  <a:gd name="T1" fmla="*/ 292 h 394"/>
                  <a:gd name="T2" fmla="*/ 219 w 566"/>
                  <a:gd name="T3" fmla="*/ 394 h 394"/>
                  <a:gd name="T4" fmla="*/ 566 w 566"/>
                  <a:gd name="T5" fmla="*/ 214 h 394"/>
                  <a:gd name="T6" fmla="*/ 566 w 566"/>
                  <a:gd name="T7" fmla="*/ 0 h 394"/>
                  <a:gd name="T8" fmla="*/ 0 w 566"/>
                  <a:gd name="T9" fmla="*/ 292 h 394"/>
                </a:gdLst>
                <a:ahLst/>
                <a:cxnLst>
                  <a:cxn ang="0">
                    <a:pos x="T0" y="T1"/>
                  </a:cxn>
                  <a:cxn ang="0">
                    <a:pos x="T2" y="T3"/>
                  </a:cxn>
                  <a:cxn ang="0">
                    <a:pos x="T4" y="T5"/>
                  </a:cxn>
                  <a:cxn ang="0">
                    <a:pos x="T6" y="T7"/>
                  </a:cxn>
                  <a:cxn ang="0">
                    <a:pos x="T8" y="T9"/>
                  </a:cxn>
                </a:cxnLst>
                <a:rect l="0" t="0" r="r" b="b"/>
                <a:pathLst>
                  <a:path w="566" h="394">
                    <a:moveTo>
                      <a:pt x="8" y="292"/>
                    </a:moveTo>
                    <a:lnTo>
                      <a:pt x="219" y="394"/>
                    </a:lnTo>
                    <a:lnTo>
                      <a:pt x="566" y="214"/>
                    </a:lnTo>
                    <a:lnTo>
                      <a:pt x="566" y="0"/>
                    </a:lnTo>
                    <a:lnTo>
                      <a:pt x="0" y="292"/>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0" name="Freeform 9"/>
              <p:cNvSpPr>
                <a:spLocks/>
              </p:cNvSpPr>
              <p:nvPr/>
            </p:nvSpPr>
            <p:spPr bwMode="auto">
              <a:xfrm>
                <a:off x="1218" y="2083"/>
                <a:ext cx="3553" cy="1003"/>
              </a:xfrm>
              <a:custGeom>
                <a:avLst/>
                <a:gdLst>
                  <a:gd name="T0" fmla="*/ 1776 w 3553"/>
                  <a:gd name="T1" fmla="*/ 395 h 1003"/>
                  <a:gd name="T2" fmla="*/ 1007 w 3553"/>
                  <a:gd name="T3" fmla="*/ 9 h 1003"/>
                  <a:gd name="T4" fmla="*/ 0 w 3553"/>
                  <a:gd name="T5" fmla="*/ 506 h 1003"/>
                  <a:gd name="T6" fmla="*/ 990 w 3553"/>
                  <a:gd name="T7" fmla="*/ 1003 h 1003"/>
                  <a:gd name="T8" fmla="*/ 2555 w 3553"/>
                  <a:gd name="T9" fmla="*/ 232 h 1003"/>
                  <a:gd name="T10" fmla="*/ 3113 w 3553"/>
                  <a:gd name="T11" fmla="*/ 515 h 1003"/>
                  <a:gd name="T12" fmla="*/ 2555 w 3553"/>
                  <a:gd name="T13" fmla="*/ 780 h 1003"/>
                  <a:gd name="T14" fmla="*/ 2208 w 3553"/>
                  <a:gd name="T15" fmla="*/ 609 h 1003"/>
                  <a:gd name="T16" fmla="*/ 1979 w 3553"/>
                  <a:gd name="T17" fmla="*/ 720 h 1003"/>
                  <a:gd name="T18" fmla="*/ 2538 w 3553"/>
                  <a:gd name="T19" fmla="*/ 1003 h 1003"/>
                  <a:gd name="T20" fmla="*/ 3553 w 3553"/>
                  <a:gd name="T21" fmla="*/ 497 h 1003"/>
                  <a:gd name="T22" fmla="*/ 2563 w 3553"/>
                  <a:gd name="T23" fmla="*/ 0 h 1003"/>
                  <a:gd name="T24" fmla="*/ 1015 w 3553"/>
                  <a:gd name="T25" fmla="*/ 780 h 1003"/>
                  <a:gd name="T26" fmla="*/ 440 w 3553"/>
                  <a:gd name="T27" fmla="*/ 515 h 1003"/>
                  <a:gd name="T28" fmla="*/ 998 w 3553"/>
                  <a:gd name="T29" fmla="*/ 223 h 1003"/>
                  <a:gd name="T30" fmla="*/ 1565 w 3553"/>
                  <a:gd name="T31" fmla="*/ 506 h 1003"/>
                  <a:gd name="T32" fmla="*/ 1776 w 3553"/>
                  <a:gd name="T33" fmla="*/ 395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53" h="1003">
                    <a:moveTo>
                      <a:pt x="1776" y="395"/>
                    </a:moveTo>
                    <a:lnTo>
                      <a:pt x="1007" y="9"/>
                    </a:lnTo>
                    <a:lnTo>
                      <a:pt x="0" y="506"/>
                    </a:lnTo>
                    <a:lnTo>
                      <a:pt x="990" y="1003"/>
                    </a:lnTo>
                    <a:lnTo>
                      <a:pt x="2555" y="232"/>
                    </a:lnTo>
                    <a:lnTo>
                      <a:pt x="3113" y="515"/>
                    </a:lnTo>
                    <a:lnTo>
                      <a:pt x="2555" y="780"/>
                    </a:lnTo>
                    <a:lnTo>
                      <a:pt x="2208" y="609"/>
                    </a:lnTo>
                    <a:lnTo>
                      <a:pt x="1979" y="720"/>
                    </a:lnTo>
                    <a:lnTo>
                      <a:pt x="2538" y="1003"/>
                    </a:lnTo>
                    <a:lnTo>
                      <a:pt x="3553" y="497"/>
                    </a:lnTo>
                    <a:lnTo>
                      <a:pt x="2563" y="0"/>
                    </a:lnTo>
                    <a:lnTo>
                      <a:pt x="1015" y="780"/>
                    </a:lnTo>
                    <a:lnTo>
                      <a:pt x="440" y="515"/>
                    </a:lnTo>
                    <a:lnTo>
                      <a:pt x="998" y="223"/>
                    </a:lnTo>
                    <a:lnTo>
                      <a:pt x="1565" y="506"/>
                    </a:lnTo>
                    <a:lnTo>
                      <a:pt x="1776" y="39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 name="Freeform 10"/>
              <p:cNvSpPr>
                <a:spLocks/>
              </p:cNvSpPr>
              <p:nvPr/>
            </p:nvSpPr>
            <p:spPr bwMode="auto">
              <a:xfrm>
                <a:off x="1218" y="2083"/>
                <a:ext cx="3553" cy="1003"/>
              </a:xfrm>
              <a:custGeom>
                <a:avLst/>
                <a:gdLst>
                  <a:gd name="T0" fmla="*/ 1776 w 3553"/>
                  <a:gd name="T1" fmla="*/ 395 h 1003"/>
                  <a:gd name="T2" fmla="*/ 1007 w 3553"/>
                  <a:gd name="T3" fmla="*/ 9 h 1003"/>
                  <a:gd name="T4" fmla="*/ 0 w 3553"/>
                  <a:gd name="T5" fmla="*/ 506 h 1003"/>
                  <a:gd name="T6" fmla="*/ 990 w 3553"/>
                  <a:gd name="T7" fmla="*/ 1003 h 1003"/>
                  <a:gd name="T8" fmla="*/ 2555 w 3553"/>
                  <a:gd name="T9" fmla="*/ 232 h 1003"/>
                  <a:gd name="T10" fmla="*/ 3113 w 3553"/>
                  <a:gd name="T11" fmla="*/ 515 h 1003"/>
                  <a:gd name="T12" fmla="*/ 2555 w 3553"/>
                  <a:gd name="T13" fmla="*/ 780 h 1003"/>
                  <a:gd name="T14" fmla="*/ 2208 w 3553"/>
                  <a:gd name="T15" fmla="*/ 609 h 1003"/>
                  <a:gd name="T16" fmla="*/ 1979 w 3553"/>
                  <a:gd name="T17" fmla="*/ 720 h 1003"/>
                  <a:gd name="T18" fmla="*/ 2538 w 3553"/>
                  <a:gd name="T19" fmla="*/ 1003 h 1003"/>
                  <a:gd name="T20" fmla="*/ 3553 w 3553"/>
                  <a:gd name="T21" fmla="*/ 497 h 1003"/>
                  <a:gd name="T22" fmla="*/ 2563 w 3553"/>
                  <a:gd name="T23" fmla="*/ 0 h 1003"/>
                  <a:gd name="T24" fmla="*/ 1015 w 3553"/>
                  <a:gd name="T25" fmla="*/ 780 h 1003"/>
                  <a:gd name="T26" fmla="*/ 440 w 3553"/>
                  <a:gd name="T27" fmla="*/ 515 h 1003"/>
                  <a:gd name="T28" fmla="*/ 998 w 3553"/>
                  <a:gd name="T29" fmla="*/ 223 h 1003"/>
                  <a:gd name="T30" fmla="*/ 1565 w 3553"/>
                  <a:gd name="T31" fmla="*/ 506 h 1003"/>
                  <a:gd name="T32" fmla="*/ 1776 w 3553"/>
                  <a:gd name="T33" fmla="*/ 395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53" h="1003">
                    <a:moveTo>
                      <a:pt x="1776" y="395"/>
                    </a:moveTo>
                    <a:lnTo>
                      <a:pt x="1007" y="9"/>
                    </a:lnTo>
                    <a:lnTo>
                      <a:pt x="0" y="506"/>
                    </a:lnTo>
                    <a:lnTo>
                      <a:pt x="990" y="1003"/>
                    </a:lnTo>
                    <a:lnTo>
                      <a:pt x="2555" y="232"/>
                    </a:lnTo>
                    <a:lnTo>
                      <a:pt x="3113" y="515"/>
                    </a:lnTo>
                    <a:lnTo>
                      <a:pt x="2555" y="780"/>
                    </a:lnTo>
                    <a:lnTo>
                      <a:pt x="2208" y="609"/>
                    </a:lnTo>
                    <a:lnTo>
                      <a:pt x="1979" y="720"/>
                    </a:lnTo>
                    <a:lnTo>
                      <a:pt x="2538" y="1003"/>
                    </a:lnTo>
                    <a:lnTo>
                      <a:pt x="3553" y="497"/>
                    </a:lnTo>
                    <a:lnTo>
                      <a:pt x="2563" y="0"/>
                    </a:lnTo>
                    <a:lnTo>
                      <a:pt x="1015" y="780"/>
                    </a:lnTo>
                    <a:lnTo>
                      <a:pt x="440" y="515"/>
                    </a:lnTo>
                    <a:lnTo>
                      <a:pt x="998" y="223"/>
                    </a:lnTo>
                    <a:lnTo>
                      <a:pt x="1565" y="506"/>
                    </a:lnTo>
                    <a:lnTo>
                      <a:pt x="1776" y="395"/>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 name="Freeform 11"/>
              <p:cNvSpPr>
                <a:spLocks/>
              </p:cNvSpPr>
              <p:nvPr/>
            </p:nvSpPr>
            <p:spPr bwMode="auto">
              <a:xfrm>
                <a:off x="2216" y="2306"/>
                <a:ext cx="567" cy="394"/>
              </a:xfrm>
              <a:custGeom>
                <a:avLst/>
                <a:gdLst>
                  <a:gd name="T0" fmla="*/ 567 w 567"/>
                  <a:gd name="T1" fmla="*/ 283 h 394"/>
                  <a:gd name="T2" fmla="*/ 0 w 567"/>
                  <a:gd name="T3" fmla="*/ 0 h 394"/>
                  <a:gd name="T4" fmla="*/ 0 w 567"/>
                  <a:gd name="T5" fmla="*/ 214 h 394"/>
                  <a:gd name="T6" fmla="*/ 347 w 567"/>
                  <a:gd name="T7" fmla="*/ 394 h 394"/>
                  <a:gd name="T8" fmla="*/ 567 w 567"/>
                  <a:gd name="T9" fmla="*/ 283 h 394"/>
                </a:gdLst>
                <a:ahLst/>
                <a:cxnLst>
                  <a:cxn ang="0">
                    <a:pos x="T0" y="T1"/>
                  </a:cxn>
                  <a:cxn ang="0">
                    <a:pos x="T2" y="T3"/>
                  </a:cxn>
                  <a:cxn ang="0">
                    <a:pos x="T4" y="T5"/>
                  </a:cxn>
                  <a:cxn ang="0">
                    <a:pos x="T6" y="T7"/>
                  </a:cxn>
                  <a:cxn ang="0">
                    <a:pos x="T8" y="T9"/>
                  </a:cxn>
                </a:cxnLst>
                <a:rect l="0" t="0" r="r" b="b"/>
                <a:pathLst>
                  <a:path w="567" h="394">
                    <a:moveTo>
                      <a:pt x="567" y="283"/>
                    </a:moveTo>
                    <a:lnTo>
                      <a:pt x="0" y="0"/>
                    </a:lnTo>
                    <a:lnTo>
                      <a:pt x="0" y="214"/>
                    </a:lnTo>
                    <a:lnTo>
                      <a:pt x="347" y="394"/>
                    </a:lnTo>
                    <a:lnTo>
                      <a:pt x="567" y="28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 name="Freeform 12"/>
              <p:cNvSpPr>
                <a:spLocks/>
              </p:cNvSpPr>
              <p:nvPr/>
            </p:nvSpPr>
            <p:spPr bwMode="auto">
              <a:xfrm>
                <a:off x="2216" y="2306"/>
                <a:ext cx="567" cy="394"/>
              </a:xfrm>
              <a:custGeom>
                <a:avLst/>
                <a:gdLst>
                  <a:gd name="T0" fmla="*/ 567 w 567"/>
                  <a:gd name="T1" fmla="*/ 283 h 394"/>
                  <a:gd name="T2" fmla="*/ 0 w 567"/>
                  <a:gd name="T3" fmla="*/ 0 h 394"/>
                  <a:gd name="T4" fmla="*/ 0 w 567"/>
                  <a:gd name="T5" fmla="*/ 214 h 394"/>
                  <a:gd name="T6" fmla="*/ 347 w 567"/>
                  <a:gd name="T7" fmla="*/ 394 h 394"/>
                  <a:gd name="T8" fmla="*/ 567 w 567"/>
                  <a:gd name="T9" fmla="*/ 283 h 394"/>
                </a:gdLst>
                <a:ahLst/>
                <a:cxnLst>
                  <a:cxn ang="0">
                    <a:pos x="T0" y="T1"/>
                  </a:cxn>
                  <a:cxn ang="0">
                    <a:pos x="T2" y="T3"/>
                  </a:cxn>
                  <a:cxn ang="0">
                    <a:pos x="T4" y="T5"/>
                  </a:cxn>
                  <a:cxn ang="0">
                    <a:pos x="T6" y="T7"/>
                  </a:cxn>
                  <a:cxn ang="0">
                    <a:pos x="T8" y="T9"/>
                  </a:cxn>
                </a:cxnLst>
                <a:rect l="0" t="0" r="r" b="b"/>
                <a:pathLst>
                  <a:path w="567" h="394">
                    <a:moveTo>
                      <a:pt x="567" y="283"/>
                    </a:moveTo>
                    <a:lnTo>
                      <a:pt x="0" y="0"/>
                    </a:lnTo>
                    <a:lnTo>
                      <a:pt x="0" y="214"/>
                    </a:lnTo>
                    <a:lnTo>
                      <a:pt x="347" y="394"/>
                    </a:lnTo>
                    <a:lnTo>
                      <a:pt x="567" y="283"/>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 name="Freeform 13"/>
              <p:cNvSpPr>
                <a:spLocks/>
              </p:cNvSpPr>
              <p:nvPr/>
            </p:nvSpPr>
            <p:spPr bwMode="auto">
              <a:xfrm>
                <a:off x="2986" y="2803"/>
                <a:ext cx="770" cy="498"/>
              </a:xfrm>
              <a:custGeom>
                <a:avLst/>
                <a:gdLst>
                  <a:gd name="T0" fmla="*/ 770 w 770"/>
                  <a:gd name="T1" fmla="*/ 283 h 498"/>
                  <a:gd name="T2" fmla="*/ 770 w 770"/>
                  <a:gd name="T3" fmla="*/ 498 h 498"/>
                  <a:gd name="T4" fmla="*/ 0 w 770"/>
                  <a:gd name="T5" fmla="*/ 103 h 498"/>
                  <a:gd name="T6" fmla="*/ 211 w 770"/>
                  <a:gd name="T7" fmla="*/ 0 h 498"/>
                  <a:gd name="T8" fmla="*/ 770 w 770"/>
                  <a:gd name="T9" fmla="*/ 283 h 498"/>
                </a:gdLst>
                <a:ahLst/>
                <a:cxnLst>
                  <a:cxn ang="0">
                    <a:pos x="T0" y="T1"/>
                  </a:cxn>
                  <a:cxn ang="0">
                    <a:pos x="T2" y="T3"/>
                  </a:cxn>
                  <a:cxn ang="0">
                    <a:pos x="T4" y="T5"/>
                  </a:cxn>
                  <a:cxn ang="0">
                    <a:pos x="T6" y="T7"/>
                  </a:cxn>
                  <a:cxn ang="0">
                    <a:pos x="T8" y="T9"/>
                  </a:cxn>
                </a:cxnLst>
                <a:rect l="0" t="0" r="r" b="b"/>
                <a:pathLst>
                  <a:path w="770" h="498">
                    <a:moveTo>
                      <a:pt x="770" y="283"/>
                    </a:moveTo>
                    <a:lnTo>
                      <a:pt x="770" y="498"/>
                    </a:lnTo>
                    <a:lnTo>
                      <a:pt x="0" y="103"/>
                    </a:lnTo>
                    <a:lnTo>
                      <a:pt x="211" y="0"/>
                    </a:lnTo>
                    <a:lnTo>
                      <a:pt x="770" y="283"/>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4"/>
              <p:cNvSpPr>
                <a:spLocks/>
              </p:cNvSpPr>
              <p:nvPr/>
            </p:nvSpPr>
            <p:spPr bwMode="auto">
              <a:xfrm>
                <a:off x="2986" y="2803"/>
                <a:ext cx="770" cy="498"/>
              </a:xfrm>
              <a:custGeom>
                <a:avLst/>
                <a:gdLst>
                  <a:gd name="T0" fmla="*/ 770 w 770"/>
                  <a:gd name="T1" fmla="*/ 283 h 498"/>
                  <a:gd name="T2" fmla="*/ 770 w 770"/>
                  <a:gd name="T3" fmla="*/ 498 h 498"/>
                  <a:gd name="T4" fmla="*/ 0 w 770"/>
                  <a:gd name="T5" fmla="*/ 103 h 498"/>
                  <a:gd name="T6" fmla="*/ 211 w 770"/>
                  <a:gd name="T7" fmla="*/ 0 h 498"/>
                  <a:gd name="T8" fmla="*/ 770 w 770"/>
                  <a:gd name="T9" fmla="*/ 283 h 498"/>
                </a:gdLst>
                <a:ahLst/>
                <a:cxnLst>
                  <a:cxn ang="0">
                    <a:pos x="T0" y="T1"/>
                  </a:cxn>
                  <a:cxn ang="0">
                    <a:pos x="T2" y="T3"/>
                  </a:cxn>
                  <a:cxn ang="0">
                    <a:pos x="T4" y="T5"/>
                  </a:cxn>
                  <a:cxn ang="0">
                    <a:pos x="T6" y="T7"/>
                  </a:cxn>
                  <a:cxn ang="0">
                    <a:pos x="T8" y="T9"/>
                  </a:cxn>
                </a:cxnLst>
                <a:rect l="0" t="0" r="r" b="b"/>
                <a:pathLst>
                  <a:path w="770" h="498">
                    <a:moveTo>
                      <a:pt x="770" y="283"/>
                    </a:moveTo>
                    <a:lnTo>
                      <a:pt x="770" y="498"/>
                    </a:lnTo>
                    <a:lnTo>
                      <a:pt x="0" y="103"/>
                    </a:lnTo>
                    <a:lnTo>
                      <a:pt x="211" y="0"/>
                    </a:lnTo>
                    <a:lnTo>
                      <a:pt x="770" y="283"/>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 name="Freeform 15"/>
              <p:cNvSpPr>
                <a:spLocks/>
              </p:cNvSpPr>
              <p:nvPr/>
            </p:nvSpPr>
            <p:spPr bwMode="auto">
              <a:xfrm>
                <a:off x="3756" y="2580"/>
                <a:ext cx="1015" cy="712"/>
              </a:xfrm>
              <a:custGeom>
                <a:avLst/>
                <a:gdLst>
                  <a:gd name="T0" fmla="*/ 0 w 1015"/>
                  <a:gd name="T1" fmla="*/ 506 h 712"/>
                  <a:gd name="T2" fmla="*/ 0 w 1015"/>
                  <a:gd name="T3" fmla="*/ 712 h 712"/>
                  <a:gd name="T4" fmla="*/ 1015 w 1015"/>
                  <a:gd name="T5" fmla="*/ 215 h 712"/>
                  <a:gd name="T6" fmla="*/ 1015 w 1015"/>
                  <a:gd name="T7" fmla="*/ 0 h 712"/>
                  <a:gd name="T8" fmla="*/ 0 w 1015"/>
                  <a:gd name="T9" fmla="*/ 506 h 712"/>
                </a:gdLst>
                <a:ahLst/>
                <a:cxnLst>
                  <a:cxn ang="0">
                    <a:pos x="T0" y="T1"/>
                  </a:cxn>
                  <a:cxn ang="0">
                    <a:pos x="T2" y="T3"/>
                  </a:cxn>
                  <a:cxn ang="0">
                    <a:pos x="T4" y="T5"/>
                  </a:cxn>
                  <a:cxn ang="0">
                    <a:pos x="T6" y="T7"/>
                  </a:cxn>
                  <a:cxn ang="0">
                    <a:pos x="T8" y="T9"/>
                  </a:cxn>
                </a:cxnLst>
                <a:rect l="0" t="0" r="r" b="b"/>
                <a:pathLst>
                  <a:path w="1015" h="712">
                    <a:moveTo>
                      <a:pt x="0" y="506"/>
                    </a:moveTo>
                    <a:lnTo>
                      <a:pt x="0" y="712"/>
                    </a:lnTo>
                    <a:lnTo>
                      <a:pt x="1015" y="215"/>
                    </a:lnTo>
                    <a:lnTo>
                      <a:pt x="1015" y="0"/>
                    </a:lnTo>
                    <a:lnTo>
                      <a:pt x="0" y="50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16"/>
              <p:cNvSpPr>
                <a:spLocks/>
              </p:cNvSpPr>
              <p:nvPr/>
            </p:nvSpPr>
            <p:spPr bwMode="auto">
              <a:xfrm>
                <a:off x="3756" y="2580"/>
                <a:ext cx="1015" cy="712"/>
              </a:xfrm>
              <a:custGeom>
                <a:avLst/>
                <a:gdLst>
                  <a:gd name="T0" fmla="*/ 0 w 1015"/>
                  <a:gd name="T1" fmla="*/ 506 h 712"/>
                  <a:gd name="T2" fmla="*/ 0 w 1015"/>
                  <a:gd name="T3" fmla="*/ 712 h 712"/>
                  <a:gd name="T4" fmla="*/ 1015 w 1015"/>
                  <a:gd name="T5" fmla="*/ 215 h 712"/>
                  <a:gd name="T6" fmla="*/ 1015 w 1015"/>
                  <a:gd name="T7" fmla="*/ 0 h 712"/>
                  <a:gd name="T8" fmla="*/ 0 w 1015"/>
                  <a:gd name="T9" fmla="*/ 506 h 712"/>
                </a:gdLst>
                <a:ahLst/>
                <a:cxnLst>
                  <a:cxn ang="0">
                    <a:pos x="T0" y="T1"/>
                  </a:cxn>
                  <a:cxn ang="0">
                    <a:pos x="T2" y="T3"/>
                  </a:cxn>
                  <a:cxn ang="0">
                    <a:pos x="T4" y="T5"/>
                  </a:cxn>
                  <a:cxn ang="0">
                    <a:pos x="T6" y="T7"/>
                  </a:cxn>
                  <a:cxn ang="0">
                    <a:pos x="T8" y="T9"/>
                  </a:cxn>
                </a:cxnLst>
                <a:rect l="0" t="0" r="r" b="b"/>
                <a:pathLst>
                  <a:path w="1015" h="712">
                    <a:moveTo>
                      <a:pt x="0" y="506"/>
                    </a:moveTo>
                    <a:lnTo>
                      <a:pt x="0" y="712"/>
                    </a:lnTo>
                    <a:lnTo>
                      <a:pt x="1015" y="215"/>
                    </a:lnTo>
                    <a:lnTo>
                      <a:pt x="1015" y="0"/>
                    </a:lnTo>
                    <a:lnTo>
                      <a:pt x="0" y="506"/>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 name="Freeform 17"/>
              <p:cNvSpPr>
                <a:spLocks/>
              </p:cNvSpPr>
              <p:nvPr/>
            </p:nvSpPr>
            <p:spPr bwMode="auto">
              <a:xfrm>
                <a:off x="1218" y="2580"/>
                <a:ext cx="998" cy="712"/>
              </a:xfrm>
              <a:custGeom>
                <a:avLst/>
                <a:gdLst>
                  <a:gd name="T0" fmla="*/ 998 w 998"/>
                  <a:gd name="T1" fmla="*/ 506 h 712"/>
                  <a:gd name="T2" fmla="*/ 0 w 998"/>
                  <a:gd name="T3" fmla="*/ 0 h 712"/>
                  <a:gd name="T4" fmla="*/ 0 w 998"/>
                  <a:gd name="T5" fmla="*/ 215 h 712"/>
                  <a:gd name="T6" fmla="*/ 998 w 998"/>
                  <a:gd name="T7" fmla="*/ 712 h 712"/>
                  <a:gd name="T8" fmla="*/ 998 w 998"/>
                  <a:gd name="T9" fmla="*/ 506 h 712"/>
                </a:gdLst>
                <a:ahLst/>
                <a:cxnLst>
                  <a:cxn ang="0">
                    <a:pos x="T0" y="T1"/>
                  </a:cxn>
                  <a:cxn ang="0">
                    <a:pos x="T2" y="T3"/>
                  </a:cxn>
                  <a:cxn ang="0">
                    <a:pos x="T4" y="T5"/>
                  </a:cxn>
                  <a:cxn ang="0">
                    <a:pos x="T6" y="T7"/>
                  </a:cxn>
                  <a:cxn ang="0">
                    <a:pos x="T8" y="T9"/>
                  </a:cxn>
                </a:cxnLst>
                <a:rect l="0" t="0" r="r" b="b"/>
                <a:pathLst>
                  <a:path w="998" h="712">
                    <a:moveTo>
                      <a:pt x="998" y="506"/>
                    </a:moveTo>
                    <a:lnTo>
                      <a:pt x="0" y="0"/>
                    </a:lnTo>
                    <a:lnTo>
                      <a:pt x="0" y="215"/>
                    </a:lnTo>
                    <a:lnTo>
                      <a:pt x="998" y="712"/>
                    </a:lnTo>
                    <a:lnTo>
                      <a:pt x="998" y="506"/>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Freeform 18"/>
              <p:cNvSpPr>
                <a:spLocks/>
              </p:cNvSpPr>
              <p:nvPr/>
            </p:nvSpPr>
            <p:spPr bwMode="auto">
              <a:xfrm>
                <a:off x="1218" y="2580"/>
                <a:ext cx="998" cy="712"/>
              </a:xfrm>
              <a:custGeom>
                <a:avLst/>
                <a:gdLst>
                  <a:gd name="T0" fmla="*/ 998 w 998"/>
                  <a:gd name="T1" fmla="*/ 506 h 712"/>
                  <a:gd name="T2" fmla="*/ 0 w 998"/>
                  <a:gd name="T3" fmla="*/ 0 h 712"/>
                  <a:gd name="T4" fmla="*/ 0 w 998"/>
                  <a:gd name="T5" fmla="*/ 215 h 712"/>
                  <a:gd name="T6" fmla="*/ 998 w 998"/>
                  <a:gd name="T7" fmla="*/ 712 h 712"/>
                  <a:gd name="T8" fmla="*/ 998 w 998"/>
                  <a:gd name="T9" fmla="*/ 506 h 712"/>
                </a:gdLst>
                <a:ahLst/>
                <a:cxnLst>
                  <a:cxn ang="0">
                    <a:pos x="T0" y="T1"/>
                  </a:cxn>
                  <a:cxn ang="0">
                    <a:pos x="T2" y="T3"/>
                  </a:cxn>
                  <a:cxn ang="0">
                    <a:pos x="T4" y="T5"/>
                  </a:cxn>
                  <a:cxn ang="0">
                    <a:pos x="T6" y="T7"/>
                  </a:cxn>
                  <a:cxn ang="0">
                    <a:pos x="T8" y="T9"/>
                  </a:cxn>
                </a:cxnLst>
                <a:rect l="0" t="0" r="r" b="b"/>
                <a:pathLst>
                  <a:path w="998" h="712">
                    <a:moveTo>
                      <a:pt x="998" y="506"/>
                    </a:moveTo>
                    <a:lnTo>
                      <a:pt x="0" y="0"/>
                    </a:lnTo>
                    <a:lnTo>
                      <a:pt x="0" y="215"/>
                    </a:lnTo>
                    <a:lnTo>
                      <a:pt x="998" y="712"/>
                    </a:lnTo>
                    <a:lnTo>
                      <a:pt x="998" y="506"/>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 name="Freeform 19"/>
              <p:cNvSpPr>
                <a:spLocks/>
              </p:cNvSpPr>
              <p:nvPr/>
            </p:nvSpPr>
            <p:spPr bwMode="auto">
              <a:xfrm>
                <a:off x="2216" y="2315"/>
                <a:ext cx="1557" cy="977"/>
              </a:xfrm>
              <a:custGeom>
                <a:avLst/>
                <a:gdLst>
                  <a:gd name="T0" fmla="*/ 1557 w 1557"/>
                  <a:gd name="T1" fmla="*/ 0 h 977"/>
                  <a:gd name="T2" fmla="*/ 0 w 1557"/>
                  <a:gd name="T3" fmla="*/ 763 h 977"/>
                  <a:gd name="T4" fmla="*/ 0 w 1557"/>
                  <a:gd name="T5" fmla="*/ 977 h 977"/>
                  <a:gd name="T6" fmla="*/ 1557 w 1557"/>
                  <a:gd name="T7" fmla="*/ 205 h 977"/>
                  <a:gd name="T8" fmla="*/ 1557 w 1557"/>
                  <a:gd name="T9" fmla="*/ 0 h 977"/>
                </a:gdLst>
                <a:ahLst/>
                <a:cxnLst>
                  <a:cxn ang="0">
                    <a:pos x="T0" y="T1"/>
                  </a:cxn>
                  <a:cxn ang="0">
                    <a:pos x="T2" y="T3"/>
                  </a:cxn>
                  <a:cxn ang="0">
                    <a:pos x="T4" y="T5"/>
                  </a:cxn>
                  <a:cxn ang="0">
                    <a:pos x="T6" y="T7"/>
                  </a:cxn>
                  <a:cxn ang="0">
                    <a:pos x="T8" y="T9"/>
                  </a:cxn>
                </a:cxnLst>
                <a:rect l="0" t="0" r="r" b="b"/>
                <a:pathLst>
                  <a:path w="1557" h="977">
                    <a:moveTo>
                      <a:pt x="1557" y="0"/>
                    </a:moveTo>
                    <a:lnTo>
                      <a:pt x="0" y="763"/>
                    </a:lnTo>
                    <a:lnTo>
                      <a:pt x="0" y="977"/>
                    </a:lnTo>
                    <a:lnTo>
                      <a:pt x="1557" y="205"/>
                    </a:lnTo>
                    <a:lnTo>
                      <a:pt x="1557"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 name="Freeform 20"/>
              <p:cNvSpPr>
                <a:spLocks/>
              </p:cNvSpPr>
              <p:nvPr/>
            </p:nvSpPr>
            <p:spPr bwMode="auto">
              <a:xfrm>
                <a:off x="2216" y="2315"/>
                <a:ext cx="1557" cy="977"/>
              </a:xfrm>
              <a:custGeom>
                <a:avLst/>
                <a:gdLst>
                  <a:gd name="T0" fmla="*/ 1557 w 1557"/>
                  <a:gd name="T1" fmla="*/ 0 h 977"/>
                  <a:gd name="T2" fmla="*/ 0 w 1557"/>
                  <a:gd name="T3" fmla="*/ 763 h 977"/>
                  <a:gd name="T4" fmla="*/ 0 w 1557"/>
                  <a:gd name="T5" fmla="*/ 977 h 977"/>
                  <a:gd name="T6" fmla="*/ 1557 w 1557"/>
                  <a:gd name="T7" fmla="*/ 205 h 977"/>
                  <a:gd name="T8" fmla="*/ 1557 w 1557"/>
                  <a:gd name="T9" fmla="*/ 0 h 977"/>
                </a:gdLst>
                <a:ahLst/>
                <a:cxnLst>
                  <a:cxn ang="0">
                    <a:pos x="T0" y="T1"/>
                  </a:cxn>
                  <a:cxn ang="0">
                    <a:pos x="T2" y="T3"/>
                  </a:cxn>
                  <a:cxn ang="0">
                    <a:pos x="T4" y="T5"/>
                  </a:cxn>
                  <a:cxn ang="0">
                    <a:pos x="T6" y="T7"/>
                  </a:cxn>
                  <a:cxn ang="0">
                    <a:pos x="T8" y="T9"/>
                  </a:cxn>
                </a:cxnLst>
                <a:rect l="0" t="0" r="r" b="b"/>
                <a:pathLst>
                  <a:path w="1557" h="977">
                    <a:moveTo>
                      <a:pt x="1557" y="0"/>
                    </a:moveTo>
                    <a:lnTo>
                      <a:pt x="0" y="763"/>
                    </a:lnTo>
                    <a:lnTo>
                      <a:pt x="0" y="977"/>
                    </a:lnTo>
                    <a:lnTo>
                      <a:pt x="1557" y="205"/>
                    </a:lnTo>
                    <a:lnTo>
                      <a:pt x="1557"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2" name="Rectangle 21"/>
            <p:cNvSpPr>
              <a:spLocks noChangeArrowheads="1"/>
            </p:cNvSpPr>
            <p:nvPr/>
          </p:nvSpPr>
          <p:spPr bwMode="auto">
            <a:xfrm>
              <a:off x="990600" y="3962400"/>
              <a:ext cx="7239000" cy="915988"/>
            </a:xfrm>
            <a:prstGeom prst="rect">
              <a:avLst/>
            </a:prstGeom>
            <a:solidFill>
              <a:srgbClr val="33CC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b="1" dirty="0"/>
                <a:t>选择市场补缺基点时，多重补缺基点比单一补缺基点更能减少风险，增加保险系数。因此，企业通常选择两个或两个以上的补缺基点，以确保企业的生存和发展。</a:t>
              </a:r>
            </a:p>
          </p:txBody>
        </p:sp>
      </p:grpSp>
    </p:spTree>
    <p:extLst>
      <p:ext uri="{BB962C8B-B14F-4D97-AF65-F5344CB8AC3E}">
        <p14:creationId xmlns:p14="http://schemas.microsoft.com/office/powerpoint/2010/main" val="2998980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000"/>
                                        <p:tgtEl>
                                          <p:spTgt spid="3">
                                            <p:txEl>
                                              <p:pRg st="6" end="6"/>
                                            </p:txEl>
                                          </p:spTgt>
                                        </p:tgtEl>
                                      </p:cBhvr>
                                    </p:animEffect>
                                    <p:anim calcmode="lin" valueType="num">
                                      <p:cBhvr>
                                        <p:cTn id="2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1000"/>
                                        <p:tgtEl>
                                          <p:spTgt spid="3">
                                            <p:txEl>
                                              <p:pRg st="7" end="7"/>
                                            </p:txEl>
                                          </p:spTgt>
                                        </p:tgtEl>
                                      </p:cBhvr>
                                    </p:animEffect>
                                    <p:anim calcmode="lin" valueType="num">
                                      <p:cBhvr>
                                        <p:cTn id="3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b="1" dirty="0">
                <a:solidFill>
                  <a:srgbClr val="C00000"/>
                </a:solidFill>
              </a:rPr>
              <a:t>2.</a:t>
            </a:r>
            <a:r>
              <a:rPr lang="zh-CN" altLang="en-US" sz="2400" b="1" dirty="0">
                <a:solidFill>
                  <a:srgbClr val="C00000"/>
                </a:solidFill>
              </a:rPr>
              <a:t>区分战略经营单位（</a:t>
            </a:r>
            <a:r>
              <a:rPr lang="en-US" altLang="zh-CN" sz="2400" b="1" dirty="0">
                <a:solidFill>
                  <a:srgbClr val="C00000"/>
                </a:solidFill>
              </a:rPr>
              <a:t>SBU</a:t>
            </a:r>
            <a:r>
              <a:rPr lang="zh-CN" altLang="en-US" sz="2400" b="1" dirty="0">
                <a:solidFill>
                  <a:srgbClr val="C00000"/>
                </a:solidFill>
              </a:rPr>
              <a:t>）（战略业务单元）</a:t>
            </a:r>
            <a:endParaRPr lang="en-US" altLang="zh-CN" sz="2400" b="1" dirty="0">
              <a:solidFill>
                <a:srgbClr val="C00000"/>
              </a:solidFill>
            </a:endParaRPr>
          </a:p>
          <a:p>
            <a:r>
              <a:rPr lang="en-US" altLang="zh-CN" sz="2400" b="1" dirty="0">
                <a:solidFill>
                  <a:srgbClr val="C00000"/>
                </a:solidFill>
              </a:rPr>
              <a:t>Strategic Business Units</a:t>
            </a:r>
          </a:p>
          <a:p>
            <a:r>
              <a:rPr lang="zh-CN" altLang="zh-CN" sz="2400" dirty="0"/>
              <a:t>每项业务都会有自己的特点，面对的市场和经营环境各不相同，为了从战略上进行管理，有必要对企业活动领域的业务特点，从性质上区别开来，</a:t>
            </a:r>
            <a:r>
              <a:rPr lang="zh-CN" altLang="zh-CN" sz="2400" dirty="0">
                <a:solidFill>
                  <a:srgbClr val="C00000"/>
                </a:solidFill>
              </a:rPr>
              <a:t>划分为若干个战略经营单位。</a:t>
            </a:r>
            <a:endParaRPr lang="en-US" altLang="zh-CN" sz="2400" dirty="0">
              <a:solidFill>
                <a:srgbClr val="C00000"/>
              </a:solidFill>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a:t>
            </a:fld>
            <a:endParaRPr lang="en-GB" altLang="en-GB"/>
          </a:p>
        </p:txBody>
      </p:sp>
      <p:sp>
        <p:nvSpPr>
          <p:cNvPr id="7" name="矩形 6"/>
          <p:cNvSpPr/>
          <p:nvPr/>
        </p:nvSpPr>
        <p:spPr bwMode="auto">
          <a:xfrm>
            <a:off x="727000" y="4077073"/>
            <a:ext cx="7923489" cy="1224136"/>
          </a:xfrm>
          <a:prstGeom prst="rect">
            <a:avLst/>
          </a:prstGeom>
          <a:solidFill>
            <a:schemeClr val="bg1"/>
          </a:solidFill>
          <a:ln w="28575" cap="flat" cmpd="sng" algn="ctr">
            <a:solidFill>
              <a:schemeClr val="bg2">
                <a:lumMod val="60000"/>
                <a:lumOff val="40000"/>
              </a:schemeClr>
            </a:solid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zh-CN" altLang="en-US" sz="1200" b="0" i="0" u="none" strike="noStrike" cap="none" normalizeH="0" baseline="0">
              <a:ln>
                <a:noFill/>
              </a:ln>
              <a:solidFill>
                <a:schemeClr val="tx1"/>
              </a:solidFill>
              <a:effectLst/>
              <a:latin typeface="Verdana" pitchFamily="34" charset="0"/>
            </a:endParaRPr>
          </a:p>
        </p:txBody>
      </p:sp>
      <p:sp>
        <p:nvSpPr>
          <p:cNvPr id="8" name="内容占位符 2"/>
          <p:cNvSpPr txBox="1">
            <a:spLocks/>
          </p:cNvSpPr>
          <p:nvPr/>
        </p:nvSpPr>
        <p:spPr bwMode="auto">
          <a:xfrm>
            <a:off x="944328" y="4293097"/>
            <a:ext cx="7488832" cy="864096"/>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lvl1pPr marL="168827" indent="-168827" algn="l" rtl="0" fontAlgn="base">
              <a:lnSpc>
                <a:spcPct val="102000"/>
              </a:lnSpc>
              <a:spcBef>
                <a:spcPct val="0"/>
              </a:spcBef>
              <a:spcAft>
                <a:spcPct val="37000"/>
              </a:spcAft>
              <a:buChar char="•"/>
              <a:tabLst>
                <a:tab pos="5064818" algn="l"/>
              </a:tabLst>
              <a:defRPr sz="2000">
                <a:solidFill>
                  <a:srgbClr val="000000"/>
                </a:solidFill>
                <a:latin typeface="+mn-lt"/>
                <a:ea typeface="+mn-ea"/>
                <a:cs typeface="+mn-cs"/>
              </a:defRPr>
            </a:lvl1pPr>
            <a:lvl2pPr marL="339062" indent="-168827" algn="l" rtl="0" fontAlgn="base">
              <a:lnSpc>
                <a:spcPct val="94000"/>
              </a:lnSpc>
              <a:spcBef>
                <a:spcPct val="0"/>
              </a:spcBef>
              <a:spcAft>
                <a:spcPct val="36000"/>
              </a:spcAft>
              <a:buChar char="–"/>
              <a:tabLst>
                <a:tab pos="5064818" algn="l"/>
              </a:tabLst>
              <a:defRPr sz="1800">
                <a:solidFill>
                  <a:srgbClr val="000000"/>
                </a:solidFill>
                <a:latin typeface="+mn-lt"/>
              </a:defRPr>
            </a:lvl2pPr>
            <a:lvl3pPr marL="509295" indent="-168827" algn="l" rtl="0" fontAlgn="base">
              <a:lnSpc>
                <a:spcPct val="95000"/>
              </a:lnSpc>
              <a:spcBef>
                <a:spcPct val="0"/>
              </a:spcBef>
              <a:spcAft>
                <a:spcPct val="30000"/>
              </a:spcAft>
              <a:buChar char="–"/>
              <a:tabLst>
                <a:tab pos="5064818" algn="l"/>
              </a:tabLst>
              <a:defRPr sz="1600">
                <a:solidFill>
                  <a:srgbClr val="000000"/>
                </a:solidFill>
                <a:latin typeface="+mn-lt"/>
              </a:defRPr>
            </a:lvl3pPr>
            <a:lvl4pPr marL="683751" indent="-173049" algn="l" rtl="0" fontAlgn="base">
              <a:lnSpc>
                <a:spcPct val="97000"/>
              </a:lnSpc>
              <a:spcBef>
                <a:spcPct val="0"/>
              </a:spcBef>
              <a:spcAft>
                <a:spcPct val="28000"/>
              </a:spcAft>
              <a:buChar char="–"/>
              <a:tabLst>
                <a:tab pos="5064818" algn="l"/>
              </a:tabLst>
              <a:defRPr sz="1100">
                <a:solidFill>
                  <a:srgbClr val="000000"/>
                </a:solidFill>
                <a:latin typeface="+mn-lt"/>
              </a:defRPr>
            </a:lvl4pPr>
            <a:lvl5pPr marL="851171"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5pPr>
            <a:lvl6pPr marL="1256357"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6pPr>
            <a:lvl7pPr marL="1661542"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7pPr>
            <a:lvl8pPr marL="2066728"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8pPr>
            <a:lvl9pPr marL="2471913"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9pPr>
          </a:lstStyle>
          <a:p>
            <a:pPr marL="0" indent="0">
              <a:buFontTx/>
              <a:buNone/>
            </a:pPr>
            <a:r>
              <a:rPr lang="zh-CN" altLang="en-US" sz="2400" kern="0" dirty="0"/>
              <a:t>一个战略业务单位可以是公司的</a:t>
            </a:r>
            <a:r>
              <a:rPr lang="zh-CN" altLang="en-US" sz="2400" kern="0" dirty="0">
                <a:solidFill>
                  <a:srgbClr val="C00000"/>
                </a:solidFill>
              </a:rPr>
              <a:t>一个部门</a:t>
            </a:r>
            <a:r>
              <a:rPr lang="zh-CN" altLang="en-US" sz="2400" kern="0" dirty="0"/>
              <a:t>，</a:t>
            </a:r>
            <a:r>
              <a:rPr lang="zh-CN" altLang="en-US" sz="2400" kern="0" dirty="0">
                <a:solidFill>
                  <a:srgbClr val="C00000"/>
                </a:solidFill>
              </a:rPr>
              <a:t>一个部门中的一条产品线</a:t>
            </a:r>
            <a:r>
              <a:rPr lang="zh-CN" altLang="en-US" sz="2400" kern="0" dirty="0"/>
              <a:t>，或者是</a:t>
            </a:r>
            <a:r>
              <a:rPr lang="zh-CN" altLang="en-US" sz="2400" kern="0" dirty="0">
                <a:solidFill>
                  <a:srgbClr val="C00000"/>
                </a:solidFill>
              </a:rPr>
              <a:t>一个产品或者品牌</a:t>
            </a:r>
            <a:r>
              <a:rPr lang="zh-CN" altLang="en-US" sz="2400" kern="0" dirty="0"/>
              <a:t>。</a:t>
            </a:r>
          </a:p>
        </p:txBody>
      </p:sp>
    </p:spTree>
    <p:extLst>
      <p:ext uri="{BB962C8B-B14F-4D97-AF65-F5344CB8AC3E}">
        <p14:creationId xmlns:p14="http://schemas.microsoft.com/office/powerpoint/2010/main" val="3443193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40</a:t>
            </a:fld>
            <a:endParaRPr lang="en-GB" altLang="en-GB"/>
          </a:p>
        </p:txBody>
      </p:sp>
      <p:grpSp>
        <p:nvGrpSpPr>
          <p:cNvPr id="25" name="组合 24"/>
          <p:cNvGrpSpPr/>
          <p:nvPr/>
        </p:nvGrpSpPr>
        <p:grpSpPr>
          <a:xfrm>
            <a:off x="1115616" y="1539083"/>
            <a:ext cx="5711825" cy="4546600"/>
            <a:chOff x="2209800" y="2209800"/>
            <a:chExt cx="5711825" cy="4546600"/>
          </a:xfrm>
        </p:grpSpPr>
        <p:sp>
          <p:nvSpPr>
            <p:cNvPr id="5" name="Freeform 21"/>
            <p:cNvSpPr>
              <a:spLocks/>
            </p:cNvSpPr>
            <p:nvPr/>
          </p:nvSpPr>
          <p:spPr bwMode="auto">
            <a:xfrm>
              <a:off x="4089400" y="2260600"/>
              <a:ext cx="3454400" cy="4419600"/>
            </a:xfrm>
            <a:custGeom>
              <a:avLst/>
              <a:gdLst>
                <a:gd name="T0" fmla="*/ 0 w 2176"/>
                <a:gd name="T1" fmla="*/ 1108 h 2268"/>
                <a:gd name="T2" fmla="*/ 841 w 2176"/>
                <a:gd name="T3" fmla="*/ 2 h 2268"/>
                <a:gd name="T4" fmla="*/ 2176 w 2176"/>
                <a:gd name="T5" fmla="*/ 0 h 2268"/>
                <a:gd name="T6" fmla="*/ 2176 w 2176"/>
                <a:gd name="T7" fmla="*/ 2268 h 2268"/>
                <a:gd name="T8" fmla="*/ 832 w 2176"/>
                <a:gd name="T9" fmla="*/ 2268 h 2268"/>
                <a:gd name="T10" fmla="*/ 0 w 2176"/>
                <a:gd name="T11" fmla="*/ 1108 h 2268"/>
              </a:gdLst>
              <a:ahLst/>
              <a:cxnLst>
                <a:cxn ang="0">
                  <a:pos x="T0" y="T1"/>
                </a:cxn>
                <a:cxn ang="0">
                  <a:pos x="T2" y="T3"/>
                </a:cxn>
                <a:cxn ang="0">
                  <a:pos x="T4" y="T5"/>
                </a:cxn>
                <a:cxn ang="0">
                  <a:pos x="T6" y="T7"/>
                </a:cxn>
                <a:cxn ang="0">
                  <a:pos x="T8" y="T9"/>
                </a:cxn>
                <a:cxn ang="0">
                  <a:pos x="T10" y="T11"/>
                </a:cxn>
              </a:cxnLst>
              <a:rect l="0" t="0" r="r" b="b"/>
              <a:pathLst>
                <a:path w="2176" h="2268">
                  <a:moveTo>
                    <a:pt x="0" y="1108"/>
                  </a:moveTo>
                  <a:lnTo>
                    <a:pt x="841" y="2"/>
                  </a:lnTo>
                  <a:lnTo>
                    <a:pt x="2176" y="0"/>
                  </a:lnTo>
                  <a:lnTo>
                    <a:pt x="2176" y="2268"/>
                  </a:lnTo>
                  <a:lnTo>
                    <a:pt x="832" y="2268"/>
                  </a:lnTo>
                  <a:lnTo>
                    <a:pt x="0" y="1108"/>
                  </a:lnTo>
                  <a:close/>
                </a:path>
              </a:pathLst>
            </a:custGeom>
            <a:solidFill>
              <a:schemeClr val="accent2"/>
            </a:solidFill>
            <a:ln>
              <a:noFill/>
            </a:ln>
            <a:effectLst/>
            <a:extLst>
              <a:ext uri="{91240B29-F687-4F45-9708-019B960494DF}">
                <a14:hiddenLine xmlns:a14="http://schemas.microsoft.com/office/drawing/2010/main" w="6350" cap="flat" cmpd="sng">
                  <a:solidFill>
                    <a:schemeClr val="tx1"/>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6" name="Rectangle 23"/>
            <p:cNvSpPr>
              <a:spLocks noChangeArrowheads="1"/>
            </p:cNvSpPr>
            <p:nvPr/>
          </p:nvSpPr>
          <p:spPr bwMode="auto">
            <a:xfrm>
              <a:off x="5448300" y="2762250"/>
              <a:ext cx="2435225" cy="431800"/>
            </a:xfrm>
            <a:prstGeom prst="rect">
              <a:avLst/>
            </a:prstGeom>
            <a:solidFill>
              <a:schemeClr val="accent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7" name="Rectangle 24"/>
            <p:cNvSpPr>
              <a:spLocks noChangeArrowheads="1"/>
            </p:cNvSpPr>
            <p:nvPr/>
          </p:nvSpPr>
          <p:spPr bwMode="auto">
            <a:xfrm>
              <a:off x="5448300" y="3270250"/>
              <a:ext cx="2435225" cy="431800"/>
            </a:xfrm>
            <a:prstGeom prst="rect">
              <a:avLst/>
            </a:prstGeom>
            <a:solidFill>
              <a:schemeClr val="accent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8" name="Rectangle 25"/>
            <p:cNvSpPr>
              <a:spLocks noChangeArrowheads="1"/>
            </p:cNvSpPr>
            <p:nvPr/>
          </p:nvSpPr>
          <p:spPr bwMode="auto">
            <a:xfrm>
              <a:off x="5448300" y="3778250"/>
              <a:ext cx="2435225" cy="431800"/>
            </a:xfrm>
            <a:prstGeom prst="rect">
              <a:avLst/>
            </a:prstGeom>
            <a:solidFill>
              <a:schemeClr val="accent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9" name="Rectangle 26"/>
            <p:cNvSpPr>
              <a:spLocks noChangeArrowheads="1"/>
            </p:cNvSpPr>
            <p:nvPr/>
          </p:nvSpPr>
          <p:spPr bwMode="auto">
            <a:xfrm>
              <a:off x="5448300" y="4286250"/>
              <a:ext cx="2435225" cy="431800"/>
            </a:xfrm>
            <a:prstGeom prst="rect">
              <a:avLst/>
            </a:prstGeom>
            <a:solidFill>
              <a:schemeClr val="accent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0" name="Rectangle 27"/>
            <p:cNvSpPr>
              <a:spLocks noChangeArrowheads="1"/>
            </p:cNvSpPr>
            <p:nvPr/>
          </p:nvSpPr>
          <p:spPr bwMode="auto">
            <a:xfrm>
              <a:off x="5448300" y="4794250"/>
              <a:ext cx="2435225" cy="431800"/>
            </a:xfrm>
            <a:prstGeom prst="rect">
              <a:avLst/>
            </a:prstGeom>
            <a:solidFill>
              <a:schemeClr val="accent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1" name="Rectangle 28"/>
            <p:cNvSpPr>
              <a:spLocks noChangeArrowheads="1"/>
            </p:cNvSpPr>
            <p:nvPr/>
          </p:nvSpPr>
          <p:spPr bwMode="auto">
            <a:xfrm>
              <a:off x="5448300" y="5302250"/>
              <a:ext cx="2435225" cy="431800"/>
            </a:xfrm>
            <a:prstGeom prst="rect">
              <a:avLst/>
            </a:prstGeom>
            <a:solidFill>
              <a:schemeClr val="accent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2" name="Rectangle 29"/>
            <p:cNvSpPr>
              <a:spLocks noChangeArrowheads="1"/>
            </p:cNvSpPr>
            <p:nvPr/>
          </p:nvSpPr>
          <p:spPr bwMode="auto">
            <a:xfrm>
              <a:off x="5448300" y="5810250"/>
              <a:ext cx="2435225" cy="431800"/>
            </a:xfrm>
            <a:prstGeom prst="rect">
              <a:avLst/>
            </a:prstGeom>
            <a:solidFill>
              <a:schemeClr val="accent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13" name="Rectangle 30"/>
            <p:cNvSpPr>
              <a:spLocks noChangeArrowheads="1"/>
            </p:cNvSpPr>
            <p:nvPr/>
          </p:nvSpPr>
          <p:spPr bwMode="auto">
            <a:xfrm>
              <a:off x="5530850" y="2840038"/>
              <a:ext cx="224155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69863" indent="-168275"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20675" indent="-149225"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465138" indent="-136525"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algn="ctr"/>
              <a:r>
                <a:rPr lang="zh-CN" altLang="en-US" sz="1800" dirty="0"/>
                <a:t>垂直层面专业化 </a:t>
              </a:r>
              <a:endParaRPr lang="zh-CN" altLang="de-DE" sz="1800" dirty="0"/>
            </a:p>
          </p:txBody>
        </p:sp>
        <p:sp>
          <p:nvSpPr>
            <p:cNvPr id="14" name="Rectangle 31"/>
            <p:cNvSpPr>
              <a:spLocks noChangeArrowheads="1"/>
            </p:cNvSpPr>
            <p:nvPr/>
          </p:nvSpPr>
          <p:spPr bwMode="auto">
            <a:xfrm>
              <a:off x="5530850" y="3348038"/>
              <a:ext cx="224155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69863" indent="-168275"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20675" indent="-149225"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465138" indent="-136525"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algn="ctr"/>
              <a:r>
                <a:rPr lang="zh-CN" altLang="en-US" sz="1800" dirty="0"/>
                <a:t>顾客规模专业化 </a:t>
              </a:r>
              <a:endParaRPr lang="zh-CN" altLang="de-DE" sz="1800" dirty="0"/>
            </a:p>
          </p:txBody>
        </p:sp>
        <p:sp>
          <p:nvSpPr>
            <p:cNvPr id="15" name="Rectangle 32"/>
            <p:cNvSpPr>
              <a:spLocks noChangeArrowheads="1"/>
            </p:cNvSpPr>
            <p:nvPr/>
          </p:nvSpPr>
          <p:spPr bwMode="auto">
            <a:xfrm>
              <a:off x="5530850" y="3856038"/>
              <a:ext cx="224155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69863" indent="-168275"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20675" indent="-149225"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465138" indent="-136525"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algn="ctr"/>
              <a:r>
                <a:rPr lang="zh-CN" altLang="en-US" sz="1800" dirty="0"/>
                <a:t>特定顾客专业化 </a:t>
              </a:r>
              <a:endParaRPr lang="zh-CN" altLang="de-DE" sz="1800" dirty="0"/>
            </a:p>
          </p:txBody>
        </p:sp>
        <p:sp>
          <p:nvSpPr>
            <p:cNvPr id="16" name="Rectangle 33"/>
            <p:cNvSpPr>
              <a:spLocks noChangeArrowheads="1"/>
            </p:cNvSpPr>
            <p:nvPr/>
          </p:nvSpPr>
          <p:spPr bwMode="auto">
            <a:xfrm>
              <a:off x="5530850" y="4364038"/>
              <a:ext cx="224155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69863" indent="-168275"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20675" indent="-149225"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465138" indent="-136525"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algn="ctr"/>
              <a:r>
                <a:rPr lang="zh-CN" altLang="en-US" sz="1800" dirty="0"/>
                <a:t>地理区域专业化 </a:t>
              </a:r>
              <a:endParaRPr lang="zh-CN" altLang="de-DE" sz="1800" dirty="0"/>
            </a:p>
          </p:txBody>
        </p:sp>
        <p:sp>
          <p:nvSpPr>
            <p:cNvPr id="17" name="Rectangle 34"/>
            <p:cNvSpPr>
              <a:spLocks noChangeArrowheads="1"/>
            </p:cNvSpPr>
            <p:nvPr/>
          </p:nvSpPr>
          <p:spPr bwMode="auto">
            <a:xfrm>
              <a:off x="5530850" y="4872038"/>
              <a:ext cx="224155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69863" indent="-168275"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20675" indent="-149225"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465138" indent="-136525"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algn="ctr"/>
              <a:r>
                <a:rPr lang="zh-CN" altLang="en-US" sz="1800" dirty="0"/>
                <a:t>客户订单专业化 </a:t>
              </a:r>
              <a:endParaRPr lang="zh-CN" altLang="de-DE" sz="1800" dirty="0"/>
            </a:p>
          </p:txBody>
        </p:sp>
        <p:sp>
          <p:nvSpPr>
            <p:cNvPr id="18" name="Rectangle 35"/>
            <p:cNvSpPr>
              <a:spLocks noChangeArrowheads="1"/>
            </p:cNvSpPr>
            <p:nvPr/>
          </p:nvSpPr>
          <p:spPr bwMode="auto">
            <a:xfrm>
              <a:off x="5530850" y="5380038"/>
              <a:ext cx="224155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69863" indent="-168275"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20675" indent="-149225"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465138" indent="-136525"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algn="ctr"/>
              <a:r>
                <a:rPr lang="zh-CN" altLang="en-US" sz="1800" dirty="0"/>
                <a:t>质量和价格专业化 </a:t>
              </a:r>
              <a:endParaRPr lang="zh-CN" altLang="de-DE" sz="1800" dirty="0"/>
            </a:p>
          </p:txBody>
        </p:sp>
        <p:sp>
          <p:nvSpPr>
            <p:cNvPr id="19" name="Rectangle 36"/>
            <p:cNvSpPr>
              <a:spLocks noChangeArrowheads="1"/>
            </p:cNvSpPr>
            <p:nvPr/>
          </p:nvSpPr>
          <p:spPr bwMode="auto">
            <a:xfrm>
              <a:off x="5530850" y="5889625"/>
              <a:ext cx="2241550"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69863" indent="-168275"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20675" indent="-149225"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465138" indent="-136525"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algn="ctr"/>
              <a:r>
                <a:rPr lang="zh-CN" altLang="en-US" sz="1800" dirty="0"/>
                <a:t>服务项目专业化 </a:t>
              </a:r>
              <a:endParaRPr lang="zh-CN" altLang="de-DE" sz="1800" dirty="0"/>
            </a:p>
          </p:txBody>
        </p:sp>
        <p:sp>
          <p:nvSpPr>
            <p:cNvPr id="20" name="Rectangle 46"/>
            <p:cNvSpPr>
              <a:spLocks noChangeArrowheads="1"/>
            </p:cNvSpPr>
            <p:nvPr/>
          </p:nvSpPr>
          <p:spPr bwMode="auto">
            <a:xfrm>
              <a:off x="2209800" y="4191000"/>
              <a:ext cx="24177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r>
                <a:rPr lang="zh-CN" altLang="en-US" sz="2400" b="1"/>
                <a:t>专业化市场营销 </a:t>
              </a:r>
            </a:p>
          </p:txBody>
        </p:sp>
        <p:sp>
          <p:nvSpPr>
            <p:cNvPr id="21" name="Rectangle 47"/>
            <p:cNvSpPr>
              <a:spLocks noChangeArrowheads="1"/>
            </p:cNvSpPr>
            <p:nvPr/>
          </p:nvSpPr>
          <p:spPr bwMode="auto">
            <a:xfrm>
              <a:off x="5473700" y="2209800"/>
              <a:ext cx="2435225" cy="431800"/>
            </a:xfrm>
            <a:prstGeom prst="rect">
              <a:avLst/>
            </a:prstGeom>
            <a:solidFill>
              <a:schemeClr val="accent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22" name="Rectangle 48"/>
            <p:cNvSpPr>
              <a:spLocks noChangeArrowheads="1"/>
            </p:cNvSpPr>
            <p:nvPr/>
          </p:nvSpPr>
          <p:spPr bwMode="auto">
            <a:xfrm>
              <a:off x="5556250" y="2287588"/>
              <a:ext cx="224155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69863" indent="-168275"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20675" indent="-149225"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465138" indent="-136525"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algn="ctr"/>
              <a:r>
                <a:rPr lang="zh-CN" altLang="en-US" sz="1800" dirty="0"/>
                <a:t>最终用户专业化 </a:t>
              </a:r>
              <a:endParaRPr lang="zh-CN" altLang="de-DE" sz="1800" dirty="0"/>
            </a:p>
          </p:txBody>
        </p:sp>
        <p:sp>
          <p:nvSpPr>
            <p:cNvPr id="23" name="Rectangle 49"/>
            <p:cNvSpPr>
              <a:spLocks noChangeArrowheads="1"/>
            </p:cNvSpPr>
            <p:nvPr/>
          </p:nvSpPr>
          <p:spPr bwMode="auto">
            <a:xfrm>
              <a:off x="5486400" y="6324600"/>
              <a:ext cx="2435225" cy="431800"/>
            </a:xfrm>
            <a:prstGeom prst="rect">
              <a:avLst/>
            </a:prstGeom>
            <a:solidFill>
              <a:schemeClr val="accent1"/>
            </a:solidFill>
            <a:ln w="635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endParaRPr lang="zh-CN" altLang="en-US"/>
            </a:p>
          </p:txBody>
        </p:sp>
        <p:sp>
          <p:nvSpPr>
            <p:cNvPr id="24" name="Rectangle 50"/>
            <p:cNvSpPr>
              <a:spLocks noChangeArrowheads="1"/>
            </p:cNvSpPr>
            <p:nvPr/>
          </p:nvSpPr>
          <p:spPr bwMode="auto">
            <a:xfrm>
              <a:off x="5568950" y="6402388"/>
              <a:ext cx="2241550"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defTabSz="330200">
                <a:spcBef>
                  <a:spcPct val="20000"/>
                </a:spcBef>
                <a:buClr>
                  <a:schemeClr val="folHlink"/>
                </a:buClr>
                <a:buSzPct val="60000"/>
                <a:buFont typeface="Wingdings" panose="05000000000000000000" pitchFamily="2" charset="2"/>
                <a:buChar char="n"/>
                <a:tabLst>
                  <a:tab pos="8521700" algn="r"/>
                </a:tabLst>
                <a:defRPr sz="3200">
                  <a:solidFill>
                    <a:schemeClr val="tx1"/>
                  </a:solidFill>
                  <a:latin typeface="Tahoma" panose="020B0604030504040204" pitchFamily="34" charset="0"/>
                  <a:ea typeface="宋体" panose="02010600030101010101" pitchFamily="2" charset="-122"/>
                </a:defRPr>
              </a:lvl1pPr>
              <a:lvl2pPr marL="169863" indent="-168275" defTabSz="330200">
                <a:spcBef>
                  <a:spcPct val="20000"/>
                </a:spcBef>
                <a:buClr>
                  <a:schemeClr val="hlink"/>
                </a:buClr>
                <a:buSzPct val="55000"/>
                <a:buFont typeface="Wingdings" panose="05000000000000000000" pitchFamily="2" charset="2"/>
                <a:buChar char="n"/>
                <a:tabLst>
                  <a:tab pos="8521700" algn="r"/>
                </a:tabLst>
                <a:defRPr sz="2800">
                  <a:solidFill>
                    <a:schemeClr val="tx1"/>
                  </a:solidFill>
                  <a:latin typeface="Tahoma" panose="020B0604030504040204" pitchFamily="34" charset="0"/>
                  <a:ea typeface="宋体" panose="02010600030101010101" pitchFamily="2" charset="-122"/>
                </a:defRPr>
              </a:lvl2pPr>
              <a:lvl3pPr marL="320675" indent="-149225" defTabSz="330200">
                <a:spcBef>
                  <a:spcPct val="20000"/>
                </a:spcBef>
                <a:buClr>
                  <a:schemeClr val="folHlink"/>
                </a:buClr>
                <a:buSzPct val="50000"/>
                <a:buFont typeface="Wingdings" panose="05000000000000000000" pitchFamily="2" charset="2"/>
                <a:buChar char="n"/>
                <a:tabLst>
                  <a:tab pos="8521700" algn="r"/>
                </a:tabLst>
                <a:defRPr sz="2400">
                  <a:solidFill>
                    <a:schemeClr val="tx1"/>
                  </a:solidFill>
                  <a:latin typeface="Tahoma" panose="020B0604030504040204" pitchFamily="34" charset="0"/>
                  <a:ea typeface="宋体" panose="02010600030101010101" pitchFamily="2" charset="-122"/>
                </a:defRPr>
              </a:lvl3pPr>
              <a:lvl4pPr marL="465138" indent="-136525" defTabSz="330200">
                <a:spcBef>
                  <a:spcPct val="20000"/>
                </a:spcBef>
                <a:buClr>
                  <a:schemeClr val="accent2"/>
                </a:buClr>
                <a:buSzPct val="55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4pPr>
              <a:lvl5pPr marL="1511300" indent="-328613" defTabSz="330200">
                <a:spcBef>
                  <a:spcPct val="20000"/>
                </a:spcBef>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5pPr>
              <a:lvl6pPr marL="19685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6pPr>
              <a:lvl7pPr marL="24257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7pPr>
              <a:lvl8pPr marL="28829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8pPr>
              <a:lvl9pPr marL="3340100" indent="-328613" defTabSz="330200" fontAlgn="base">
                <a:spcBef>
                  <a:spcPct val="20000"/>
                </a:spcBef>
                <a:spcAft>
                  <a:spcPct val="0"/>
                </a:spcAft>
                <a:buClr>
                  <a:schemeClr val="accent1"/>
                </a:buClr>
                <a:buSzPct val="50000"/>
                <a:buFont typeface="Wingdings" panose="05000000000000000000" pitchFamily="2" charset="2"/>
                <a:buChar char="n"/>
                <a:tabLst>
                  <a:tab pos="8521700" algn="r"/>
                </a:tabLst>
                <a:defRPr sz="2000">
                  <a:solidFill>
                    <a:schemeClr val="tx1"/>
                  </a:solidFill>
                  <a:latin typeface="Tahoma" panose="020B0604030504040204" pitchFamily="34" charset="0"/>
                  <a:ea typeface="宋体" panose="02010600030101010101" pitchFamily="2" charset="-122"/>
                </a:defRPr>
              </a:lvl9pPr>
            </a:lstStyle>
            <a:p>
              <a:pPr algn="ctr"/>
              <a:r>
                <a:rPr lang="zh-CN" altLang="en-US" sz="1800" dirty="0"/>
                <a:t>分销渠道专业化 </a:t>
              </a:r>
              <a:endParaRPr lang="zh-CN" altLang="de-DE" sz="1800" dirty="0"/>
            </a:p>
          </p:txBody>
        </p:sp>
      </p:grpSp>
    </p:spTree>
    <p:extLst>
      <p:ext uri="{BB962C8B-B14F-4D97-AF65-F5344CB8AC3E}">
        <p14:creationId xmlns:p14="http://schemas.microsoft.com/office/powerpoint/2010/main" val="42661296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2.3  </a:t>
            </a:r>
            <a:r>
              <a:rPr lang="zh-CN" altLang="en-US" dirty="0"/>
              <a:t>汽车市场营销管理</a:t>
            </a:r>
          </a:p>
        </p:txBody>
      </p:sp>
      <p:sp>
        <p:nvSpPr>
          <p:cNvPr id="3" name="内容占位符 2"/>
          <p:cNvSpPr>
            <a:spLocks noGrp="1"/>
          </p:cNvSpPr>
          <p:nvPr>
            <p:ph idx="1"/>
          </p:nvPr>
        </p:nvSpPr>
        <p:spPr/>
        <p:txBody>
          <a:bodyPr/>
          <a:lstStyle/>
          <a:p>
            <a:r>
              <a:rPr lang="en-US" altLang="zh-CN" sz="2400" dirty="0"/>
              <a:t>2.3.1</a:t>
            </a:r>
            <a:r>
              <a:rPr lang="zh-CN" altLang="en-US" sz="2400" dirty="0"/>
              <a:t>市场营销管理过程</a:t>
            </a:r>
            <a:endParaRPr lang="en-US" altLang="zh-CN" sz="2400"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41</a:t>
            </a:fld>
            <a:endParaRPr lang="en-GB" altLang="en-GB"/>
          </a:p>
        </p:txBody>
      </p:sp>
      <p:grpSp>
        <p:nvGrpSpPr>
          <p:cNvPr id="5" name="Group 10"/>
          <p:cNvGrpSpPr>
            <a:grpSpLocks/>
          </p:cNvGrpSpPr>
          <p:nvPr/>
        </p:nvGrpSpPr>
        <p:grpSpPr bwMode="auto">
          <a:xfrm>
            <a:off x="827584" y="1844824"/>
            <a:ext cx="7935417" cy="1193800"/>
            <a:chOff x="635" y="754"/>
            <a:chExt cx="4377" cy="703"/>
          </a:xfrm>
        </p:grpSpPr>
        <p:sp>
          <p:nvSpPr>
            <p:cNvPr id="6" name="Rectangle 11"/>
            <p:cNvSpPr>
              <a:spLocks noChangeArrowheads="1"/>
            </p:cNvSpPr>
            <p:nvPr/>
          </p:nvSpPr>
          <p:spPr bwMode="auto">
            <a:xfrm>
              <a:off x="635" y="1026"/>
              <a:ext cx="4377" cy="431"/>
            </a:xfrm>
            <a:prstGeom prst="rect">
              <a:avLst/>
            </a:prstGeom>
            <a:solidFill>
              <a:schemeClr val="accent1"/>
            </a:solidFill>
            <a:ln w="12700">
              <a:solidFill>
                <a:srgbClr val="3366FF"/>
              </a:solidFill>
              <a:prstDash val="dash"/>
              <a:miter lim="800000"/>
              <a:headEnd/>
              <a:tailEnd/>
            </a:ln>
            <a:effectLst>
              <a:outerShdw dist="107763" dir="18900000" algn="ctr" rotWithShape="0">
                <a:schemeClr val="bg2">
                  <a:alpha val="50000"/>
                </a:schemeClr>
              </a:outerShdw>
            </a:effectLst>
          </p:spPr>
          <p:txBody>
            <a:bodyPr wrap="none" anchor="ctr"/>
            <a:lstStyle/>
            <a:p>
              <a:pPr>
                <a:defRPr/>
              </a:pPr>
              <a:endParaRPr lang="zh-CN" altLang="en-US" dirty="0">
                <a:latin typeface="Verdana" pitchFamily="34" charset="0"/>
                <a:ea typeface="楷体_GB2312" pitchFamily="49" charset="-122"/>
              </a:endParaRPr>
            </a:p>
          </p:txBody>
        </p:sp>
        <p:sp>
          <p:nvSpPr>
            <p:cNvPr id="7" name="Rectangle 12"/>
            <p:cNvSpPr>
              <a:spLocks noChangeArrowheads="1"/>
            </p:cNvSpPr>
            <p:nvPr/>
          </p:nvSpPr>
          <p:spPr bwMode="auto">
            <a:xfrm>
              <a:off x="635" y="754"/>
              <a:ext cx="4377" cy="272"/>
            </a:xfrm>
            <a:prstGeom prst="rect">
              <a:avLst/>
            </a:prstGeom>
            <a:solidFill>
              <a:srgbClr val="EAE77D"/>
            </a:solidFill>
            <a:ln w="12700">
              <a:solidFill>
                <a:srgbClr val="3366FF"/>
              </a:solidFill>
              <a:prstDash val="dash"/>
              <a:miter lim="800000"/>
              <a:headEnd/>
              <a:tailEnd/>
            </a:ln>
            <a:effectLst>
              <a:outerShdw dist="107763" dir="18900000" algn="ctr" rotWithShape="0">
                <a:schemeClr val="bg2">
                  <a:alpha val="50000"/>
                </a:schemeClr>
              </a:outerShdw>
            </a:effectLst>
          </p:spPr>
          <p:txBody>
            <a:bodyPr wrap="none" anchor="ctr"/>
            <a:lstStyle/>
            <a:p>
              <a:pPr algn="ctr">
                <a:defRPr/>
              </a:pPr>
              <a:r>
                <a:rPr lang="zh-CN" altLang="en-US" sz="2400" dirty="0">
                  <a:latin typeface="Arial" charset="0"/>
                  <a:ea typeface="楷体_GB2312" pitchFamily="49" charset="-122"/>
                </a:rPr>
                <a:t>市场营销管理</a:t>
              </a:r>
            </a:p>
          </p:txBody>
        </p:sp>
      </p:grpSp>
      <p:sp>
        <p:nvSpPr>
          <p:cNvPr id="8" name="矩形 7"/>
          <p:cNvSpPr/>
          <p:nvPr/>
        </p:nvSpPr>
        <p:spPr>
          <a:xfrm>
            <a:off x="817227" y="2314506"/>
            <a:ext cx="7945774" cy="830997"/>
          </a:xfrm>
          <a:prstGeom prst="rect">
            <a:avLst/>
          </a:prstGeom>
          <a:solidFill>
            <a:schemeClr val="accent1">
              <a:lumMod val="40000"/>
              <a:lumOff val="60000"/>
            </a:schemeClr>
          </a:solidFill>
        </p:spPr>
        <p:txBody>
          <a:bodyPr wrap="square">
            <a:spAutoFit/>
          </a:bodyPr>
          <a:lstStyle/>
          <a:p>
            <a:pPr algn="just"/>
            <a:r>
              <a:rPr lang="zh-CN" altLang="en-US" sz="2400" dirty="0">
                <a:latin typeface="微软雅黑" panose="020B0503020204020204" pitchFamily="34" charset="-122"/>
                <a:ea typeface="微软雅黑" panose="020B0503020204020204" pitchFamily="34" charset="-122"/>
              </a:rPr>
              <a:t>市场营销管理就是企业为实现其任务和目标用系统的方法去发现、分析、选择和利用市场机会的管理过程</a:t>
            </a:r>
          </a:p>
        </p:txBody>
      </p:sp>
      <p:grpSp>
        <p:nvGrpSpPr>
          <p:cNvPr id="9" name="Group 9"/>
          <p:cNvGrpSpPr>
            <a:grpSpLocks/>
          </p:cNvGrpSpPr>
          <p:nvPr/>
        </p:nvGrpSpPr>
        <p:grpSpPr bwMode="auto">
          <a:xfrm>
            <a:off x="827584" y="3291039"/>
            <a:ext cx="7935417" cy="1074066"/>
            <a:chOff x="635" y="754"/>
            <a:chExt cx="4377" cy="703"/>
          </a:xfrm>
        </p:grpSpPr>
        <p:sp>
          <p:nvSpPr>
            <p:cNvPr id="10" name="Rectangle 7"/>
            <p:cNvSpPr>
              <a:spLocks noChangeArrowheads="1"/>
            </p:cNvSpPr>
            <p:nvPr/>
          </p:nvSpPr>
          <p:spPr bwMode="auto">
            <a:xfrm>
              <a:off x="635" y="1026"/>
              <a:ext cx="4377" cy="431"/>
            </a:xfrm>
            <a:prstGeom prst="rect">
              <a:avLst/>
            </a:prstGeom>
            <a:solidFill>
              <a:schemeClr val="accent1">
                <a:lumMod val="60000"/>
                <a:lumOff val="40000"/>
              </a:schemeClr>
            </a:solidFill>
            <a:ln w="12700">
              <a:solidFill>
                <a:srgbClr val="3366FF"/>
              </a:solidFill>
              <a:prstDash val="dash"/>
              <a:miter lim="800000"/>
              <a:headEnd/>
              <a:tailEnd/>
            </a:ln>
            <a:effectLst>
              <a:outerShdw dist="107763" dir="18900000" algn="ctr" rotWithShape="0">
                <a:schemeClr val="bg2">
                  <a:alpha val="50000"/>
                </a:schemeClr>
              </a:outerShdw>
            </a:effectLst>
          </p:spPr>
          <p:txBody>
            <a:bodyPr wrap="none" anchor="ctr"/>
            <a:lstStyle/>
            <a:p>
              <a:pPr>
                <a:defRPr/>
              </a:pPr>
              <a:r>
                <a:rPr lang="zh-CN" altLang="en-US" sz="2400" dirty="0">
                  <a:latin typeface="微软雅黑" panose="020B0503020204020204" pitchFamily="34" charset="-122"/>
                  <a:ea typeface="微软雅黑" panose="020B0503020204020204" pitchFamily="34" charset="-122"/>
                </a:rPr>
                <a:t>为促进企业目标的实现而调节需求的水平、时机和性质</a:t>
              </a:r>
            </a:p>
          </p:txBody>
        </p:sp>
        <p:sp>
          <p:nvSpPr>
            <p:cNvPr id="11" name="Rectangle 8"/>
            <p:cNvSpPr>
              <a:spLocks noChangeArrowheads="1"/>
            </p:cNvSpPr>
            <p:nvPr/>
          </p:nvSpPr>
          <p:spPr bwMode="auto">
            <a:xfrm>
              <a:off x="635" y="754"/>
              <a:ext cx="4377" cy="272"/>
            </a:xfrm>
            <a:prstGeom prst="rect">
              <a:avLst/>
            </a:prstGeom>
            <a:solidFill>
              <a:srgbClr val="EAE77D"/>
            </a:solidFill>
            <a:ln w="12700">
              <a:solidFill>
                <a:srgbClr val="3366FF"/>
              </a:solidFill>
              <a:prstDash val="dash"/>
              <a:miter lim="800000"/>
              <a:headEnd/>
              <a:tailEnd/>
            </a:ln>
            <a:effectLst>
              <a:outerShdw dist="107763" dir="18900000" algn="ctr" rotWithShape="0">
                <a:schemeClr val="bg2">
                  <a:alpha val="50000"/>
                </a:schemeClr>
              </a:outerShdw>
            </a:effectLst>
          </p:spPr>
          <p:txBody>
            <a:bodyPr wrap="none" anchor="ctr"/>
            <a:lstStyle/>
            <a:p>
              <a:pPr algn="ctr">
                <a:defRPr/>
              </a:pPr>
              <a:r>
                <a:rPr lang="zh-CN" altLang="en-US" sz="2400" dirty="0">
                  <a:latin typeface="Arial" charset="0"/>
                  <a:ea typeface="楷体_GB2312" pitchFamily="49" charset="-122"/>
                </a:rPr>
                <a:t>市场营销管理的任务</a:t>
              </a:r>
            </a:p>
          </p:txBody>
        </p:sp>
      </p:grpSp>
      <p:grpSp>
        <p:nvGrpSpPr>
          <p:cNvPr id="12" name="Group 14"/>
          <p:cNvGrpSpPr>
            <a:grpSpLocks/>
          </p:cNvGrpSpPr>
          <p:nvPr/>
        </p:nvGrpSpPr>
        <p:grpSpPr bwMode="auto">
          <a:xfrm>
            <a:off x="817227" y="4737249"/>
            <a:ext cx="7945774" cy="1212031"/>
            <a:chOff x="635" y="754"/>
            <a:chExt cx="4377" cy="703"/>
          </a:xfrm>
        </p:grpSpPr>
        <p:sp>
          <p:nvSpPr>
            <p:cNvPr id="13" name="Rectangle 15"/>
            <p:cNvSpPr>
              <a:spLocks noChangeArrowheads="1"/>
            </p:cNvSpPr>
            <p:nvPr/>
          </p:nvSpPr>
          <p:spPr bwMode="auto">
            <a:xfrm>
              <a:off x="635" y="1026"/>
              <a:ext cx="4377" cy="431"/>
            </a:xfrm>
            <a:prstGeom prst="rect">
              <a:avLst/>
            </a:prstGeom>
            <a:solidFill>
              <a:schemeClr val="accent1">
                <a:lumMod val="60000"/>
                <a:lumOff val="40000"/>
              </a:schemeClr>
            </a:solidFill>
            <a:ln w="12700">
              <a:solidFill>
                <a:srgbClr val="3366FF"/>
              </a:solidFill>
              <a:prstDash val="dash"/>
              <a:miter lim="800000"/>
              <a:headEnd/>
              <a:tailEnd/>
            </a:ln>
            <a:effectLst>
              <a:outerShdw dist="107763" dir="18900000" algn="ctr" rotWithShape="0">
                <a:schemeClr val="bg2">
                  <a:alpha val="50000"/>
                </a:schemeClr>
              </a:outerShdw>
            </a:effectLst>
          </p:spPr>
          <p:txBody>
            <a:bodyPr wrap="none" anchor="ctr"/>
            <a:lstStyle/>
            <a:p>
              <a:pPr>
                <a:defRPr/>
              </a:pPr>
              <a:r>
                <a:rPr lang="zh-CN" altLang="en-US" sz="2400" dirty="0">
                  <a:latin typeface="微软雅黑" panose="020B0503020204020204" pitchFamily="34" charset="-122"/>
                  <a:ea typeface="微软雅黑" panose="020B0503020204020204" pitchFamily="34" charset="-122"/>
                </a:rPr>
                <a:t>市场营销管理的实质是</a:t>
              </a:r>
              <a:r>
                <a:rPr lang="zh-CN" altLang="en-US" sz="2400" b="1" dirty="0">
                  <a:solidFill>
                    <a:schemeClr val="tx2">
                      <a:lumMod val="60000"/>
                      <a:lumOff val="40000"/>
                    </a:schemeClr>
                  </a:solidFill>
                  <a:latin typeface="微软雅黑" panose="020B0503020204020204" pitchFamily="34" charset="-122"/>
                  <a:ea typeface="微软雅黑" panose="020B0503020204020204" pitchFamily="34" charset="-122"/>
                </a:rPr>
                <a:t>需求管理</a:t>
              </a:r>
            </a:p>
          </p:txBody>
        </p:sp>
        <p:sp>
          <p:nvSpPr>
            <p:cNvPr id="14" name="Rectangle 16"/>
            <p:cNvSpPr>
              <a:spLocks noChangeArrowheads="1"/>
            </p:cNvSpPr>
            <p:nvPr/>
          </p:nvSpPr>
          <p:spPr bwMode="auto">
            <a:xfrm>
              <a:off x="635" y="754"/>
              <a:ext cx="4377" cy="272"/>
            </a:xfrm>
            <a:prstGeom prst="rect">
              <a:avLst/>
            </a:prstGeom>
            <a:solidFill>
              <a:srgbClr val="EAE77D"/>
            </a:solidFill>
            <a:ln w="12700">
              <a:solidFill>
                <a:srgbClr val="3366FF"/>
              </a:solidFill>
              <a:prstDash val="dash"/>
              <a:miter lim="800000"/>
              <a:headEnd/>
              <a:tailEnd/>
            </a:ln>
            <a:effectLst>
              <a:outerShdw dist="107763" dir="18900000" algn="ctr" rotWithShape="0">
                <a:schemeClr val="bg2">
                  <a:alpha val="50000"/>
                </a:schemeClr>
              </a:outerShdw>
            </a:effectLst>
          </p:spPr>
          <p:txBody>
            <a:bodyPr wrap="none" anchor="ctr"/>
            <a:lstStyle/>
            <a:p>
              <a:pPr algn="ctr">
                <a:defRPr/>
              </a:pPr>
              <a:r>
                <a:rPr lang="zh-CN" altLang="en-US" sz="2400" dirty="0">
                  <a:latin typeface="Arial" charset="0"/>
                  <a:ea typeface="楷体_GB2312" pitchFamily="49" charset="-122"/>
                </a:rPr>
                <a:t>市场营销管理的实质</a:t>
              </a:r>
            </a:p>
          </p:txBody>
        </p:sp>
      </p:grpSp>
    </p:spTree>
    <p:extLst>
      <p:ext uri="{BB962C8B-B14F-4D97-AF65-F5344CB8AC3E}">
        <p14:creationId xmlns:p14="http://schemas.microsoft.com/office/powerpoint/2010/main" val="2814667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市场营销管理过程</a:t>
            </a:r>
          </a:p>
        </p:txBody>
      </p:sp>
      <p:sp>
        <p:nvSpPr>
          <p:cNvPr id="3" name="内容占位符 2"/>
          <p:cNvSpPr>
            <a:spLocks noGrp="1"/>
          </p:cNvSpPr>
          <p:nvPr>
            <p:ph idx="1"/>
          </p:nvPr>
        </p:nvSpPr>
        <p:spPr>
          <a:xfrm>
            <a:off x="728664" y="1308101"/>
            <a:ext cx="8199924" cy="5008564"/>
          </a:xfrm>
        </p:spPr>
        <p:txBody>
          <a:bodyPr/>
          <a:lstStyle/>
          <a:p>
            <a:pPr algn="just"/>
            <a:r>
              <a:rPr lang="zh-CN" altLang="en-US" sz="2400" dirty="0"/>
              <a:t>一般由分析营销机会、设定营销目标、策划营销战略、设计营销组合、制定营销计划、营销活动的实施与控制六个步骤组成。</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42</a:t>
            </a:fld>
            <a:endParaRPr lang="en-GB" altLang="en-GB"/>
          </a:p>
        </p:txBody>
      </p:sp>
      <p:grpSp>
        <p:nvGrpSpPr>
          <p:cNvPr id="16" name="组合 15"/>
          <p:cNvGrpSpPr/>
          <p:nvPr/>
        </p:nvGrpSpPr>
        <p:grpSpPr>
          <a:xfrm>
            <a:off x="657908" y="2770506"/>
            <a:ext cx="8306580" cy="2458694"/>
            <a:chOff x="657908" y="2770506"/>
            <a:chExt cx="7638095" cy="1834832"/>
          </a:xfrm>
        </p:grpSpPr>
        <p:sp>
          <p:nvSpPr>
            <p:cNvPr id="5" name="Rectangle 4"/>
            <p:cNvSpPr>
              <a:spLocks noChangeArrowheads="1"/>
            </p:cNvSpPr>
            <p:nvPr/>
          </p:nvSpPr>
          <p:spPr bwMode="auto">
            <a:xfrm rot="16200000">
              <a:off x="1135367" y="3128009"/>
              <a:ext cx="318151" cy="204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lIns="0" tIns="0" rIns="0" bIns="0">
              <a:spAutoFit/>
            </a:bodyPr>
            <a:lstStyle>
              <a:lvl1pPr algn="l" defTabSz="7874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133350" indent="-131763" algn="l" defTabSz="787400">
                <a:spcBef>
                  <a:spcPct val="20000"/>
                </a:spcBef>
                <a:buClr>
                  <a:schemeClr val="accent2"/>
                </a:buClr>
                <a:buFont typeface="Wingdings" panose="05000000000000000000" pitchFamily="2" charset="2"/>
                <a:buChar char="n"/>
                <a:defRPr sz="2400">
                  <a:solidFill>
                    <a:schemeClr val="accent2"/>
                  </a:solidFill>
                  <a:latin typeface="Verdana" panose="020B0604030504040204" pitchFamily="34" charset="0"/>
                  <a:ea typeface="楷体_GB2312" pitchFamily="49" charset="-122"/>
                </a:defRPr>
              </a:lvl2pPr>
              <a:lvl3pPr marL="301625" indent="-150813" algn="l" defTabSz="787400">
                <a:spcBef>
                  <a:spcPct val="20000"/>
                </a:spcBef>
                <a:buClr>
                  <a:schemeClr val="accent2"/>
                </a:buClr>
                <a:buFont typeface="Wingdings" panose="05000000000000000000" pitchFamily="2" charset="2"/>
                <a:buChar char="o"/>
                <a:defRPr sz="2000">
                  <a:solidFill>
                    <a:schemeClr val="tx1"/>
                  </a:solidFill>
                  <a:latin typeface="Verdana" panose="020B0604030504040204" pitchFamily="34" charset="0"/>
                  <a:ea typeface="楷体_GB2312" pitchFamily="49" charset="-122"/>
                </a:defRPr>
              </a:lvl3pPr>
              <a:lvl4pPr marL="439738" indent="-136525" algn="l" defTabSz="787400">
                <a:spcBef>
                  <a:spcPct val="20000"/>
                </a:spcBef>
                <a:buClr>
                  <a:schemeClr val="accent2"/>
                </a:buClr>
                <a:buFont typeface="Wingdings" panose="05000000000000000000" pitchFamily="2" charset="2"/>
                <a:buChar char="n"/>
                <a:defRPr>
                  <a:solidFill>
                    <a:schemeClr val="tx1"/>
                  </a:solidFill>
                  <a:latin typeface="Verdana" panose="020B0604030504040204" pitchFamily="34" charset="0"/>
                  <a:ea typeface="楷体_GB2312" pitchFamily="49" charset="-122"/>
                </a:defRPr>
              </a:lvl4pPr>
              <a:lvl5pPr marL="603250" indent="-142875" algn="l" defTabSz="7874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5pPr>
              <a:lvl6pPr marL="10604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6pPr>
              <a:lvl7pPr marL="15176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7pPr>
              <a:lvl8pPr marL="19748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8pPr>
              <a:lvl9pPr marL="24320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9pPr>
            </a:lstStyle>
            <a:p>
              <a:pPr algn="ctr">
                <a:buFont typeface="Wingdings" panose="05000000000000000000" pitchFamily="2" charset="2"/>
                <a:buNone/>
              </a:pPr>
              <a:endParaRPr lang="zh-CN" altLang="zh-CN" sz="2000" b="1">
                <a:latin typeface="楷体_GB2312" pitchFamily="49" charset="-122"/>
                <a:ea typeface="楷体_GB2312" pitchFamily="49" charset="-122"/>
              </a:endParaRPr>
            </a:p>
          </p:txBody>
        </p:sp>
        <p:sp>
          <p:nvSpPr>
            <p:cNvPr id="6" name="Rectangle 7"/>
            <p:cNvSpPr>
              <a:spLocks noChangeArrowheads="1"/>
            </p:cNvSpPr>
            <p:nvPr/>
          </p:nvSpPr>
          <p:spPr bwMode="auto">
            <a:xfrm rot="16200000">
              <a:off x="6891630" y="2848618"/>
              <a:ext cx="318153" cy="372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lIns="0" tIns="0" rIns="0" bIns="0">
              <a:spAutoFit/>
            </a:bodyPr>
            <a:lstStyle>
              <a:lvl1pPr algn="l" defTabSz="787400">
                <a:spcBef>
                  <a:spcPct val="20000"/>
                </a:spcBef>
                <a:buClr>
                  <a:schemeClr val="accent2"/>
                </a:buClr>
                <a:buFont typeface="Wingdings" panose="05000000000000000000" pitchFamily="2" charset="2"/>
                <a:buChar char="o"/>
                <a:defRPr sz="3000">
                  <a:solidFill>
                    <a:schemeClr val="tx1"/>
                  </a:solidFill>
                  <a:latin typeface="Verdana" panose="020B0604030504040204" pitchFamily="34" charset="0"/>
                  <a:ea typeface="宋体" panose="02010600030101010101" pitchFamily="2" charset="-122"/>
                </a:defRPr>
              </a:lvl1pPr>
              <a:lvl2pPr marL="133350" indent="-131763" algn="l" defTabSz="787400">
                <a:spcBef>
                  <a:spcPct val="20000"/>
                </a:spcBef>
                <a:buClr>
                  <a:schemeClr val="accent2"/>
                </a:buClr>
                <a:buFont typeface="Wingdings" panose="05000000000000000000" pitchFamily="2" charset="2"/>
                <a:buChar char="n"/>
                <a:defRPr sz="2400">
                  <a:solidFill>
                    <a:schemeClr val="accent2"/>
                  </a:solidFill>
                  <a:latin typeface="Verdana" panose="020B0604030504040204" pitchFamily="34" charset="0"/>
                  <a:ea typeface="楷体_GB2312" pitchFamily="49" charset="-122"/>
                </a:defRPr>
              </a:lvl2pPr>
              <a:lvl3pPr marL="301625" indent="-150813" algn="l" defTabSz="787400">
                <a:spcBef>
                  <a:spcPct val="20000"/>
                </a:spcBef>
                <a:buClr>
                  <a:schemeClr val="accent2"/>
                </a:buClr>
                <a:buFont typeface="Wingdings" panose="05000000000000000000" pitchFamily="2" charset="2"/>
                <a:buChar char="o"/>
                <a:defRPr sz="2000">
                  <a:solidFill>
                    <a:schemeClr val="tx1"/>
                  </a:solidFill>
                  <a:latin typeface="Verdana" panose="020B0604030504040204" pitchFamily="34" charset="0"/>
                  <a:ea typeface="楷体_GB2312" pitchFamily="49" charset="-122"/>
                </a:defRPr>
              </a:lvl3pPr>
              <a:lvl4pPr marL="439738" indent="-136525" algn="l" defTabSz="787400">
                <a:spcBef>
                  <a:spcPct val="20000"/>
                </a:spcBef>
                <a:buClr>
                  <a:schemeClr val="accent2"/>
                </a:buClr>
                <a:buFont typeface="Wingdings" panose="05000000000000000000" pitchFamily="2" charset="2"/>
                <a:buChar char="n"/>
                <a:defRPr>
                  <a:solidFill>
                    <a:schemeClr val="tx1"/>
                  </a:solidFill>
                  <a:latin typeface="Verdana" panose="020B0604030504040204" pitchFamily="34" charset="0"/>
                  <a:ea typeface="楷体_GB2312" pitchFamily="49" charset="-122"/>
                </a:defRPr>
              </a:lvl4pPr>
              <a:lvl5pPr marL="603250" indent="-142875" algn="l" defTabSz="787400">
                <a:spcBef>
                  <a:spcPct val="25000"/>
                </a:spcBef>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5pPr>
              <a:lvl6pPr marL="10604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6pPr>
              <a:lvl7pPr marL="15176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7pPr>
              <a:lvl8pPr marL="19748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8pPr>
              <a:lvl9pPr marL="2432050" indent="-142875" defTabSz="787400" fontAlgn="base">
                <a:spcBef>
                  <a:spcPct val="25000"/>
                </a:spcBef>
                <a:spcAft>
                  <a:spcPct val="0"/>
                </a:spcAft>
                <a:buClr>
                  <a:schemeClr val="accent2"/>
                </a:buClr>
                <a:buFont typeface="Wingdings" panose="05000000000000000000" pitchFamily="2" charset="2"/>
                <a:buChar char="§"/>
                <a:defRPr sz="2000">
                  <a:solidFill>
                    <a:schemeClr val="tx1"/>
                  </a:solidFill>
                  <a:latin typeface="Verdana" panose="020B0604030504040204" pitchFamily="34" charset="0"/>
                  <a:ea typeface="楷体_GB2312" pitchFamily="49" charset="-122"/>
                </a:defRPr>
              </a:lvl9pPr>
            </a:lstStyle>
            <a:p>
              <a:pPr>
                <a:buFont typeface="Wingdings" panose="05000000000000000000" pitchFamily="2" charset="2"/>
                <a:buNone/>
              </a:pPr>
              <a:endParaRPr lang="zh-CN" altLang="zh-CN" sz="2000" b="1">
                <a:ea typeface="楷体_GB2312" pitchFamily="49" charset="-122"/>
              </a:endParaRPr>
            </a:p>
          </p:txBody>
        </p:sp>
        <p:grpSp>
          <p:nvGrpSpPr>
            <p:cNvPr id="7" name="Group 12"/>
            <p:cNvGrpSpPr>
              <a:grpSpLocks/>
            </p:cNvGrpSpPr>
            <p:nvPr/>
          </p:nvGrpSpPr>
          <p:grpSpPr bwMode="auto">
            <a:xfrm>
              <a:off x="3015766" y="2780928"/>
              <a:ext cx="1644174" cy="1824410"/>
              <a:chOff x="0" y="0"/>
              <a:chExt cx="1544" cy="1101"/>
            </a:xfrm>
          </p:grpSpPr>
          <p:sp>
            <p:nvSpPr>
              <p:cNvPr id="8" name="AutoShape 13"/>
              <p:cNvSpPr>
                <a:spLocks noChangeArrowheads="1"/>
              </p:cNvSpPr>
              <p:nvPr/>
            </p:nvSpPr>
            <p:spPr bwMode="auto">
              <a:xfrm>
                <a:off x="0" y="0"/>
                <a:ext cx="1525" cy="1101"/>
              </a:xfrm>
              <a:prstGeom prst="chevron">
                <a:avLst>
                  <a:gd name="adj" fmla="val 25451"/>
                </a:avLst>
              </a:prstGeom>
              <a:gradFill rotWithShape="1">
                <a:gsLst>
                  <a:gs pos="0">
                    <a:srgbClr val="CCCCFF"/>
                  </a:gs>
                  <a:gs pos="17999">
                    <a:srgbClr val="99CCFF"/>
                  </a:gs>
                  <a:gs pos="39000">
                    <a:srgbClr val="CC99FF"/>
                  </a:gs>
                  <a:gs pos="64000">
                    <a:srgbClr val="9966FF"/>
                  </a:gs>
                  <a:gs pos="82001">
                    <a:srgbClr val="99CCFF"/>
                  </a:gs>
                  <a:gs pos="100000">
                    <a:srgbClr val="CCCCFF"/>
                  </a:gs>
                </a:gsLst>
                <a:lin ang="18900000" scaled="1"/>
              </a:gradFill>
              <a:ln w="9525" cmpd="sng">
                <a:solidFill>
                  <a:schemeClr val="tx1"/>
                </a:solidFill>
                <a:miter lim="800000"/>
                <a:headEnd/>
                <a:tailEnd/>
              </a:ln>
              <a:effectLst>
                <a:outerShdw dist="35921" dir="2700000" algn="ctr" rotWithShape="0">
                  <a:schemeClr val="bg2"/>
                </a:outerShdw>
              </a:effectLst>
            </p:spPr>
            <p:txBody>
              <a:bodyPr wrap="none" anchor="ctr"/>
              <a:lstStyle/>
              <a:p>
                <a:endParaRPr lang="zh-CN" altLang="en-US"/>
              </a:p>
            </p:txBody>
          </p:sp>
          <p:sp>
            <p:nvSpPr>
              <p:cNvPr id="9" name="Text Box 14"/>
              <p:cNvSpPr txBox="1">
                <a:spLocks noChangeArrowheads="1"/>
              </p:cNvSpPr>
              <p:nvPr/>
            </p:nvSpPr>
            <p:spPr bwMode="auto">
              <a:xfrm>
                <a:off x="412" y="383"/>
                <a:ext cx="1132"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zh-CN" sz="2000" b="1" dirty="0">
                    <a:solidFill>
                      <a:schemeClr val="tx1"/>
                    </a:solidFill>
                    <a:latin typeface="Arial" panose="020B0604020202020204" pitchFamily="34" charset="0"/>
                    <a:ea typeface="楷体_GB2312" pitchFamily="49" charset="-122"/>
                  </a:rPr>
                  <a:t>Ⅲ</a:t>
                </a:r>
                <a:r>
                  <a:rPr lang="zh-CN" altLang="en-US" sz="2000" b="1" dirty="0">
                    <a:solidFill>
                      <a:schemeClr val="tx1"/>
                    </a:solidFill>
                    <a:latin typeface="Arial" panose="020B0604020202020204" pitchFamily="34" charset="0"/>
                    <a:ea typeface="楷体_GB2312" pitchFamily="49" charset="-122"/>
                  </a:rPr>
                  <a:t>策划营销战略</a:t>
                </a:r>
              </a:p>
            </p:txBody>
          </p:sp>
        </p:grpSp>
        <p:grpSp>
          <p:nvGrpSpPr>
            <p:cNvPr id="10" name="Group 15"/>
            <p:cNvGrpSpPr>
              <a:grpSpLocks/>
            </p:cNvGrpSpPr>
            <p:nvPr/>
          </p:nvGrpSpPr>
          <p:grpSpPr bwMode="auto">
            <a:xfrm>
              <a:off x="657908" y="2780928"/>
              <a:ext cx="1579216" cy="1824409"/>
              <a:chOff x="10" y="0"/>
              <a:chExt cx="1483" cy="1101"/>
            </a:xfrm>
          </p:grpSpPr>
          <p:sp>
            <p:nvSpPr>
              <p:cNvPr id="11" name="AutoShape 16"/>
              <p:cNvSpPr>
                <a:spLocks noChangeArrowheads="1"/>
              </p:cNvSpPr>
              <p:nvPr/>
            </p:nvSpPr>
            <p:spPr bwMode="auto">
              <a:xfrm>
                <a:off x="10" y="0"/>
                <a:ext cx="1483" cy="1101"/>
              </a:xfrm>
              <a:prstGeom prst="homePlate">
                <a:avLst>
                  <a:gd name="adj" fmla="val 25156"/>
                </a:avLst>
              </a:prstGeom>
              <a:gradFill rotWithShape="1">
                <a:gsLst>
                  <a:gs pos="0">
                    <a:srgbClr val="CCCCFF"/>
                  </a:gs>
                  <a:gs pos="9000">
                    <a:srgbClr val="99CCFF"/>
                  </a:gs>
                  <a:gs pos="18000">
                    <a:srgbClr val="9966FF"/>
                  </a:gs>
                  <a:gs pos="30500">
                    <a:srgbClr val="CC99FF"/>
                  </a:gs>
                  <a:gs pos="41001">
                    <a:srgbClr val="99CCFF"/>
                  </a:gs>
                  <a:gs pos="50000">
                    <a:srgbClr val="CCCCFF"/>
                  </a:gs>
                  <a:gs pos="59000">
                    <a:srgbClr val="99CCFF"/>
                  </a:gs>
                  <a:gs pos="69500">
                    <a:srgbClr val="CC99FF"/>
                  </a:gs>
                  <a:gs pos="82000">
                    <a:srgbClr val="9966FF"/>
                  </a:gs>
                  <a:gs pos="91001">
                    <a:srgbClr val="99CCFF"/>
                  </a:gs>
                  <a:gs pos="100000">
                    <a:srgbClr val="CCCCFF"/>
                  </a:gs>
                </a:gsLst>
                <a:lin ang="5400000" scaled="1"/>
              </a:gradFill>
              <a:ln w="9525" cmpd="sng">
                <a:solidFill>
                  <a:schemeClr val="tx1"/>
                </a:solidFill>
                <a:miter lim="800000"/>
                <a:headEnd/>
                <a:tailEnd/>
              </a:ln>
              <a:effectLst>
                <a:outerShdw dist="35921" dir="2700000" algn="ctr" rotWithShape="0">
                  <a:schemeClr val="bg2"/>
                </a:outerShdw>
              </a:effectLst>
            </p:spPr>
            <p:txBody>
              <a:bodyPr wrap="none" anchor="ctr"/>
              <a:lstStyle/>
              <a:p>
                <a:endParaRPr lang="zh-CN" altLang="en-US"/>
              </a:p>
            </p:txBody>
          </p:sp>
          <p:sp>
            <p:nvSpPr>
              <p:cNvPr id="12" name="Text Box 17"/>
              <p:cNvSpPr txBox="1">
                <a:spLocks noChangeArrowheads="1"/>
              </p:cNvSpPr>
              <p:nvPr/>
            </p:nvSpPr>
            <p:spPr bwMode="auto">
              <a:xfrm>
                <a:off x="45" y="382"/>
                <a:ext cx="1271" cy="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zh-CN" sz="2000" b="1" dirty="0">
                    <a:solidFill>
                      <a:schemeClr val="tx1"/>
                    </a:solidFill>
                    <a:latin typeface="Arial" panose="020B0604020202020204" pitchFamily="34" charset="0"/>
                    <a:ea typeface="楷体_GB2312" pitchFamily="49" charset="-122"/>
                  </a:rPr>
                  <a:t>Ⅰ</a:t>
                </a:r>
                <a:r>
                  <a:rPr lang="zh-CN" altLang="en-US" sz="2000" b="1" dirty="0">
                    <a:solidFill>
                      <a:schemeClr val="tx1"/>
                    </a:solidFill>
                    <a:latin typeface="Arial" panose="020B0604020202020204" pitchFamily="34" charset="0"/>
                    <a:ea typeface="楷体_GB2312" pitchFamily="49" charset="-122"/>
                  </a:rPr>
                  <a:t>分析营销机会</a:t>
                </a:r>
              </a:p>
              <a:p>
                <a:pPr algn="l">
                  <a:spcBef>
                    <a:spcPct val="50000"/>
                  </a:spcBef>
                </a:pPr>
                <a:endParaRPr lang="zh-CN" altLang="en-US" sz="1800" dirty="0">
                  <a:solidFill>
                    <a:schemeClr val="tx1"/>
                  </a:solidFill>
                  <a:latin typeface="Arial" panose="020B0604020202020204" pitchFamily="34" charset="0"/>
                </a:endParaRPr>
              </a:p>
            </p:txBody>
          </p:sp>
        </p:grpSp>
        <p:grpSp>
          <p:nvGrpSpPr>
            <p:cNvPr id="13" name="Group 18"/>
            <p:cNvGrpSpPr>
              <a:grpSpLocks/>
            </p:cNvGrpSpPr>
            <p:nvPr/>
          </p:nvGrpSpPr>
          <p:grpSpPr bwMode="auto">
            <a:xfrm>
              <a:off x="1833047" y="2780928"/>
              <a:ext cx="1635655" cy="1824410"/>
              <a:chOff x="0" y="0"/>
              <a:chExt cx="1536" cy="1101"/>
            </a:xfrm>
          </p:grpSpPr>
          <p:sp>
            <p:nvSpPr>
              <p:cNvPr id="14" name="AutoShape 19"/>
              <p:cNvSpPr>
                <a:spLocks noChangeArrowheads="1"/>
              </p:cNvSpPr>
              <p:nvPr/>
            </p:nvSpPr>
            <p:spPr bwMode="auto">
              <a:xfrm>
                <a:off x="0" y="0"/>
                <a:ext cx="1526" cy="1101"/>
              </a:xfrm>
              <a:prstGeom prst="chevron">
                <a:avLst>
                  <a:gd name="adj" fmla="val 25468"/>
                </a:avLst>
              </a:prstGeom>
              <a:gradFill rotWithShape="1">
                <a:gsLst>
                  <a:gs pos="0">
                    <a:srgbClr val="CCCCFF"/>
                  </a:gs>
                  <a:gs pos="17999">
                    <a:srgbClr val="99CCFF"/>
                  </a:gs>
                  <a:gs pos="36000">
                    <a:srgbClr val="9966FF"/>
                  </a:gs>
                  <a:gs pos="61000">
                    <a:srgbClr val="CC99FF"/>
                  </a:gs>
                  <a:gs pos="82001">
                    <a:srgbClr val="99CCFF"/>
                  </a:gs>
                  <a:gs pos="100000">
                    <a:srgbClr val="CCCCFF"/>
                  </a:gs>
                </a:gsLst>
                <a:lin ang="0" scaled="1"/>
              </a:gradFill>
              <a:ln w="9525" cmpd="sng">
                <a:solidFill>
                  <a:schemeClr val="tx1"/>
                </a:solidFill>
                <a:miter lim="800000"/>
                <a:headEnd/>
                <a:tailEnd/>
              </a:ln>
              <a:effectLst>
                <a:outerShdw dist="35921" dir="2700000" algn="ctr" rotWithShape="0">
                  <a:schemeClr val="bg2"/>
                </a:outerShdw>
              </a:effectLst>
            </p:spPr>
            <p:txBody>
              <a:bodyPr wrap="none" anchor="ctr"/>
              <a:lstStyle/>
              <a:p>
                <a:endParaRPr lang="zh-CN" altLang="en-US"/>
              </a:p>
            </p:txBody>
          </p:sp>
          <p:sp>
            <p:nvSpPr>
              <p:cNvPr id="15" name="Text Box 20"/>
              <p:cNvSpPr txBox="1">
                <a:spLocks noChangeArrowheads="1"/>
              </p:cNvSpPr>
              <p:nvPr/>
            </p:nvSpPr>
            <p:spPr bwMode="auto">
              <a:xfrm>
                <a:off x="332" y="385"/>
                <a:ext cx="1204"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l"/>
                <a:r>
                  <a:rPr lang="en-US" altLang="zh-CN" sz="2000" b="1" dirty="0">
                    <a:solidFill>
                      <a:schemeClr val="tx1"/>
                    </a:solidFill>
                    <a:latin typeface="Arial" panose="020B0604020202020204" pitchFamily="34" charset="0"/>
                    <a:ea typeface="楷体_GB2312" pitchFamily="49" charset="-122"/>
                  </a:rPr>
                  <a:t>Ⅱ</a:t>
                </a:r>
                <a:r>
                  <a:rPr lang="zh-CN" altLang="en-US" sz="2000" b="1" dirty="0">
                    <a:solidFill>
                      <a:schemeClr val="tx1"/>
                    </a:solidFill>
                    <a:latin typeface="Arial" panose="020B0604020202020204" pitchFamily="34" charset="0"/>
                    <a:ea typeface="楷体_GB2312" pitchFamily="49" charset="-122"/>
                  </a:rPr>
                  <a:t>设定营销目标</a:t>
                </a:r>
              </a:p>
            </p:txBody>
          </p:sp>
        </p:grpSp>
        <p:grpSp>
          <p:nvGrpSpPr>
            <p:cNvPr id="27" name="Group 12"/>
            <p:cNvGrpSpPr>
              <a:grpSpLocks/>
            </p:cNvGrpSpPr>
            <p:nvPr/>
          </p:nvGrpSpPr>
          <p:grpSpPr bwMode="auto">
            <a:xfrm>
              <a:off x="4241454" y="2780928"/>
              <a:ext cx="1656952" cy="1824410"/>
              <a:chOff x="0" y="0"/>
              <a:chExt cx="1556" cy="1101"/>
            </a:xfrm>
          </p:grpSpPr>
          <p:sp>
            <p:nvSpPr>
              <p:cNvPr id="28" name="AutoShape 13"/>
              <p:cNvSpPr>
                <a:spLocks noChangeArrowheads="1"/>
              </p:cNvSpPr>
              <p:nvPr/>
            </p:nvSpPr>
            <p:spPr bwMode="auto">
              <a:xfrm>
                <a:off x="0" y="0"/>
                <a:ext cx="1525" cy="1101"/>
              </a:xfrm>
              <a:prstGeom prst="chevron">
                <a:avLst>
                  <a:gd name="adj" fmla="val 25451"/>
                </a:avLst>
              </a:prstGeom>
              <a:gradFill rotWithShape="1">
                <a:gsLst>
                  <a:gs pos="0">
                    <a:srgbClr val="CCCCFF"/>
                  </a:gs>
                  <a:gs pos="17999">
                    <a:srgbClr val="99CCFF"/>
                  </a:gs>
                  <a:gs pos="39000">
                    <a:srgbClr val="CC99FF"/>
                  </a:gs>
                  <a:gs pos="64000">
                    <a:srgbClr val="9966FF"/>
                  </a:gs>
                  <a:gs pos="82001">
                    <a:srgbClr val="99CCFF"/>
                  </a:gs>
                  <a:gs pos="100000">
                    <a:srgbClr val="CCCCFF"/>
                  </a:gs>
                </a:gsLst>
                <a:lin ang="18900000" scaled="1"/>
              </a:gradFill>
              <a:ln w="9525" cmpd="sng">
                <a:solidFill>
                  <a:schemeClr val="tx1"/>
                </a:solidFill>
                <a:miter lim="800000"/>
                <a:headEnd/>
                <a:tailEnd/>
              </a:ln>
              <a:effectLst>
                <a:outerShdw dist="35921" dir="2700000" algn="ctr" rotWithShape="0">
                  <a:schemeClr val="bg2"/>
                </a:outerShdw>
              </a:effectLst>
            </p:spPr>
            <p:txBody>
              <a:bodyPr wrap="none" anchor="ctr"/>
              <a:lstStyle/>
              <a:p>
                <a:endParaRPr lang="zh-CN" altLang="en-US"/>
              </a:p>
            </p:txBody>
          </p:sp>
          <p:sp>
            <p:nvSpPr>
              <p:cNvPr id="29" name="Text Box 14"/>
              <p:cNvSpPr txBox="1">
                <a:spLocks noChangeArrowheads="1"/>
              </p:cNvSpPr>
              <p:nvPr/>
            </p:nvSpPr>
            <p:spPr bwMode="auto">
              <a:xfrm>
                <a:off x="412" y="383"/>
                <a:ext cx="1144"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000" b="1" dirty="0">
                    <a:latin typeface="Arial" panose="020B0604020202020204" pitchFamily="34" charset="0"/>
                    <a:ea typeface="楷体_GB2312" pitchFamily="49" charset="-122"/>
                  </a:rPr>
                  <a:t>Ⅳ</a:t>
                </a:r>
                <a:r>
                  <a:rPr lang="zh-CN" altLang="en-US" sz="2000" b="1" dirty="0">
                    <a:solidFill>
                      <a:schemeClr val="tx1"/>
                    </a:solidFill>
                    <a:latin typeface="Arial" panose="020B0604020202020204" pitchFamily="34" charset="0"/>
                    <a:ea typeface="楷体_GB2312" pitchFamily="49" charset="-122"/>
                  </a:rPr>
                  <a:t>设计营销组合</a:t>
                </a:r>
              </a:p>
            </p:txBody>
          </p:sp>
        </p:grpSp>
        <p:grpSp>
          <p:nvGrpSpPr>
            <p:cNvPr id="30" name="Group 12"/>
            <p:cNvGrpSpPr>
              <a:grpSpLocks/>
            </p:cNvGrpSpPr>
            <p:nvPr/>
          </p:nvGrpSpPr>
          <p:grpSpPr bwMode="auto">
            <a:xfrm>
              <a:off x="5433596" y="2775717"/>
              <a:ext cx="1656952" cy="1824410"/>
              <a:chOff x="0" y="13"/>
              <a:chExt cx="1556" cy="1101"/>
            </a:xfrm>
          </p:grpSpPr>
          <p:sp>
            <p:nvSpPr>
              <p:cNvPr id="31" name="AutoShape 13"/>
              <p:cNvSpPr>
                <a:spLocks noChangeArrowheads="1"/>
              </p:cNvSpPr>
              <p:nvPr/>
            </p:nvSpPr>
            <p:spPr bwMode="auto">
              <a:xfrm>
                <a:off x="0" y="13"/>
                <a:ext cx="1525" cy="1101"/>
              </a:xfrm>
              <a:prstGeom prst="chevron">
                <a:avLst>
                  <a:gd name="adj" fmla="val 25451"/>
                </a:avLst>
              </a:prstGeom>
              <a:gradFill rotWithShape="1">
                <a:gsLst>
                  <a:gs pos="0">
                    <a:srgbClr val="CCCCFF"/>
                  </a:gs>
                  <a:gs pos="17999">
                    <a:srgbClr val="99CCFF"/>
                  </a:gs>
                  <a:gs pos="39000">
                    <a:srgbClr val="CC99FF"/>
                  </a:gs>
                  <a:gs pos="64000">
                    <a:srgbClr val="9966FF"/>
                  </a:gs>
                  <a:gs pos="82001">
                    <a:srgbClr val="99CCFF"/>
                  </a:gs>
                  <a:gs pos="100000">
                    <a:srgbClr val="CCCCFF"/>
                  </a:gs>
                </a:gsLst>
                <a:lin ang="18900000" scaled="1"/>
              </a:gradFill>
              <a:ln w="9525" cmpd="sng">
                <a:solidFill>
                  <a:schemeClr val="tx1"/>
                </a:solidFill>
                <a:miter lim="800000"/>
                <a:headEnd/>
                <a:tailEnd/>
              </a:ln>
              <a:effectLst>
                <a:outerShdw dist="35921" dir="2700000" algn="ctr" rotWithShape="0">
                  <a:schemeClr val="bg2"/>
                </a:outerShdw>
              </a:effectLst>
            </p:spPr>
            <p:txBody>
              <a:bodyPr wrap="none" anchor="ctr"/>
              <a:lstStyle/>
              <a:p>
                <a:endParaRPr lang="zh-CN" altLang="en-US"/>
              </a:p>
            </p:txBody>
          </p:sp>
          <p:sp>
            <p:nvSpPr>
              <p:cNvPr id="32" name="Text Box 14"/>
              <p:cNvSpPr txBox="1">
                <a:spLocks noChangeArrowheads="1"/>
              </p:cNvSpPr>
              <p:nvPr/>
            </p:nvSpPr>
            <p:spPr bwMode="auto">
              <a:xfrm>
                <a:off x="412" y="383"/>
                <a:ext cx="1144" cy="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000" b="1" dirty="0">
                    <a:latin typeface="Arial" panose="020B0604020202020204" pitchFamily="34" charset="0"/>
                    <a:ea typeface="楷体_GB2312" pitchFamily="49" charset="-122"/>
                  </a:rPr>
                  <a:t>Ⅴ</a:t>
                </a:r>
                <a:r>
                  <a:rPr lang="zh-CN" altLang="en-US" sz="2000" b="1" dirty="0">
                    <a:latin typeface="Arial" panose="020B0604020202020204" pitchFamily="34" charset="0"/>
                    <a:ea typeface="楷体_GB2312" pitchFamily="49" charset="-122"/>
                  </a:rPr>
                  <a:t>制定营销计划</a:t>
                </a:r>
                <a:endParaRPr lang="zh-CN" altLang="en-US" sz="2000" b="1" dirty="0">
                  <a:solidFill>
                    <a:schemeClr val="tx1"/>
                  </a:solidFill>
                  <a:latin typeface="Arial" panose="020B0604020202020204" pitchFamily="34" charset="0"/>
                  <a:ea typeface="楷体_GB2312" pitchFamily="49" charset="-122"/>
                </a:endParaRPr>
              </a:p>
            </p:txBody>
          </p:sp>
        </p:grpSp>
        <p:grpSp>
          <p:nvGrpSpPr>
            <p:cNvPr id="33" name="Group 12"/>
            <p:cNvGrpSpPr>
              <a:grpSpLocks/>
            </p:cNvGrpSpPr>
            <p:nvPr/>
          </p:nvGrpSpPr>
          <p:grpSpPr bwMode="auto">
            <a:xfrm>
              <a:off x="6639051" y="2770506"/>
              <a:ext cx="1656952" cy="1824410"/>
              <a:chOff x="0" y="0"/>
              <a:chExt cx="1556" cy="1101"/>
            </a:xfrm>
          </p:grpSpPr>
          <p:sp>
            <p:nvSpPr>
              <p:cNvPr id="34" name="AutoShape 13"/>
              <p:cNvSpPr>
                <a:spLocks noChangeArrowheads="1"/>
              </p:cNvSpPr>
              <p:nvPr/>
            </p:nvSpPr>
            <p:spPr bwMode="auto">
              <a:xfrm>
                <a:off x="0" y="0"/>
                <a:ext cx="1525" cy="1101"/>
              </a:xfrm>
              <a:prstGeom prst="chevron">
                <a:avLst>
                  <a:gd name="adj" fmla="val 25451"/>
                </a:avLst>
              </a:prstGeom>
              <a:gradFill rotWithShape="1">
                <a:gsLst>
                  <a:gs pos="0">
                    <a:srgbClr val="CCCCFF"/>
                  </a:gs>
                  <a:gs pos="17999">
                    <a:srgbClr val="99CCFF"/>
                  </a:gs>
                  <a:gs pos="39000">
                    <a:srgbClr val="CC99FF"/>
                  </a:gs>
                  <a:gs pos="64000">
                    <a:srgbClr val="9966FF"/>
                  </a:gs>
                  <a:gs pos="82001">
                    <a:srgbClr val="99CCFF"/>
                  </a:gs>
                  <a:gs pos="100000">
                    <a:srgbClr val="CCCCFF"/>
                  </a:gs>
                </a:gsLst>
                <a:lin ang="18900000" scaled="1"/>
              </a:gradFill>
              <a:ln w="9525" cmpd="sng">
                <a:solidFill>
                  <a:schemeClr val="tx1"/>
                </a:solidFill>
                <a:miter lim="800000"/>
                <a:headEnd/>
                <a:tailEnd/>
              </a:ln>
              <a:effectLst>
                <a:outerShdw dist="35921" dir="2700000" algn="ctr" rotWithShape="0">
                  <a:schemeClr val="bg2"/>
                </a:outerShdw>
              </a:effectLst>
            </p:spPr>
            <p:txBody>
              <a:bodyPr wrap="none" anchor="ctr"/>
              <a:lstStyle/>
              <a:p>
                <a:endParaRPr lang="zh-CN" altLang="en-US"/>
              </a:p>
            </p:txBody>
          </p:sp>
          <p:sp>
            <p:nvSpPr>
              <p:cNvPr id="35" name="Text Box 14"/>
              <p:cNvSpPr txBox="1">
                <a:spLocks noChangeArrowheads="1"/>
              </p:cNvSpPr>
              <p:nvPr/>
            </p:nvSpPr>
            <p:spPr bwMode="auto">
              <a:xfrm>
                <a:off x="412" y="383"/>
                <a:ext cx="1144" cy="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zh-CN" sz="2000" b="1" dirty="0">
                    <a:latin typeface="Arial" panose="020B0604020202020204" pitchFamily="34" charset="0"/>
                    <a:ea typeface="楷体_GB2312" pitchFamily="49" charset="-122"/>
                  </a:rPr>
                  <a:t>Ⅵ</a:t>
                </a:r>
                <a:r>
                  <a:rPr lang="zh-CN" altLang="en-US" sz="2000" b="1" dirty="0">
                    <a:latin typeface="Arial" panose="020B0604020202020204" pitchFamily="34" charset="0"/>
                    <a:ea typeface="楷体_GB2312" pitchFamily="49" charset="-122"/>
                  </a:rPr>
                  <a:t>营销活动的实施与控制</a:t>
                </a:r>
                <a:endParaRPr lang="zh-CN" altLang="en-US" sz="2000" b="1" dirty="0">
                  <a:solidFill>
                    <a:schemeClr val="tx1"/>
                  </a:solidFill>
                  <a:latin typeface="Arial" panose="020B0604020202020204" pitchFamily="34" charset="0"/>
                  <a:ea typeface="楷体_GB2312" pitchFamily="49" charset="-122"/>
                </a:endParaRPr>
              </a:p>
            </p:txBody>
          </p:sp>
        </p:grpSp>
      </p:grpSp>
    </p:spTree>
    <p:extLst>
      <p:ext uri="{BB962C8B-B14F-4D97-AF65-F5344CB8AC3E}">
        <p14:creationId xmlns:p14="http://schemas.microsoft.com/office/powerpoint/2010/main" val="2683230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营销计划的基本内容：</a:t>
            </a:r>
          </a:p>
        </p:txBody>
      </p:sp>
      <p:sp>
        <p:nvSpPr>
          <p:cNvPr id="3" name="内容占位符 2"/>
          <p:cNvSpPr>
            <a:spLocks noGrp="1"/>
          </p:cNvSpPr>
          <p:nvPr>
            <p:ph idx="1"/>
          </p:nvPr>
        </p:nvSpPr>
        <p:spPr/>
        <p:txBody>
          <a:bodyPr/>
          <a:lstStyle/>
          <a:p>
            <a:r>
              <a:rPr lang="zh-CN" altLang="zh-CN" dirty="0">
                <a:latin typeface="+mn-ea"/>
              </a:rPr>
              <a:t>（</a:t>
            </a:r>
            <a:r>
              <a:rPr lang="en-US" altLang="zh-CN" dirty="0">
                <a:latin typeface="+mn-ea"/>
              </a:rPr>
              <a:t>1</a:t>
            </a:r>
            <a:r>
              <a:rPr lang="zh-CN" altLang="zh-CN" dirty="0">
                <a:latin typeface="+mn-ea"/>
              </a:rPr>
              <a:t>）内容提要。它是对主要营销目标和措施所做的简要概括说明。</a:t>
            </a:r>
          </a:p>
          <a:p>
            <a:r>
              <a:rPr lang="zh-CN" altLang="zh-CN" dirty="0">
                <a:latin typeface="+mn-ea"/>
              </a:rPr>
              <a:t>（</a:t>
            </a:r>
            <a:r>
              <a:rPr lang="en-US" altLang="zh-CN" dirty="0">
                <a:latin typeface="+mn-ea"/>
              </a:rPr>
              <a:t>2</a:t>
            </a:r>
            <a:r>
              <a:rPr lang="zh-CN" altLang="zh-CN" dirty="0">
                <a:latin typeface="+mn-ea"/>
              </a:rPr>
              <a:t>）当前营销状况。</a:t>
            </a:r>
          </a:p>
          <a:p>
            <a:r>
              <a:rPr lang="zh-CN" altLang="zh-CN" dirty="0">
                <a:latin typeface="+mn-ea"/>
              </a:rPr>
              <a:t>（</a:t>
            </a:r>
            <a:r>
              <a:rPr lang="en-US" altLang="zh-CN" dirty="0">
                <a:latin typeface="+mn-ea"/>
              </a:rPr>
              <a:t>3</a:t>
            </a:r>
            <a:r>
              <a:rPr lang="zh-CN" altLang="zh-CN" dirty="0">
                <a:latin typeface="+mn-ea"/>
              </a:rPr>
              <a:t>）机会与威胁分析。</a:t>
            </a:r>
          </a:p>
          <a:p>
            <a:r>
              <a:rPr lang="zh-CN" altLang="zh-CN" dirty="0">
                <a:latin typeface="+mn-ea"/>
              </a:rPr>
              <a:t>（</a:t>
            </a:r>
            <a:r>
              <a:rPr lang="en-US" altLang="zh-CN" dirty="0">
                <a:latin typeface="+mn-ea"/>
              </a:rPr>
              <a:t>4</a:t>
            </a:r>
            <a:r>
              <a:rPr lang="zh-CN" altLang="zh-CN" dirty="0">
                <a:latin typeface="+mn-ea"/>
              </a:rPr>
              <a:t>）目标与差距。</a:t>
            </a:r>
          </a:p>
          <a:p>
            <a:r>
              <a:rPr lang="zh-CN" altLang="zh-CN" dirty="0">
                <a:latin typeface="+mn-ea"/>
              </a:rPr>
              <a:t>（</a:t>
            </a:r>
            <a:r>
              <a:rPr lang="en-US" altLang="zh-CN" dirty="0">
                <a:latin typeface="+mn-ea"/>
              </a:rPr>
              <a:t>5</a:t>
            </a:r>
            <a:r>
              <a:rPr lang="zh-CN" altLang="zh-CN" dirty="0">
                <a:latin typeface="+mn-ea"/>
              </a:rPr>
              <a:t>）营销策略。</a:t>
            </a:r>
          </a:p>
          <a:p>
            <a:r>
              <a:rPr lang="zh-CN" altLang="zh-CN" dirty="0">
                <a:latin typeface="+mn-ea"/>
              </a:rPr>
              <a:t>（</a:t>
            </a:r>
            <a:r>
              <a:rPr lang="en-US" altLang="zh-CN" dirty="0">
                <a:latin typeface="+mn-ea"/>
              </a:rPr>
              <a:t>6</a:t>
            </a:r>
            <a:r>
              <a:rPr lang="zh-CN" altLang="zh-CN" dirty="0">
                <a:latin typeface="+mn-ea"/>
              </a:rPr>
              <a:t>）营销活动方案。</a:t>
            </a:r>
          </a:p>
          <a:p>
            <a:r>
              <a:rPr lang="zh-CN" altLang="zh-CN" dirty="0">
                <a:latin typeface="+mn-ea"/>
              </a:rPr>
              <a:t>（</a:t>
            </a:r>
            <a:r>
              <a:rPr lang="en-US" altLang="zh-CN" dirty="0">
                <a:latin typeface="+mn-ea"/>
              </a:rPr>
              <a:t>7</a:t>
            </a:r>
            <a:r>
              <a:rPr lang="zh-CN" altLang="zh-CN" dirty="0">
                <a:latin typeface="+mn-ea"/>
              </a:rPr>
              <a:t>）营销预算，即盈亏分析报告。</a:t>
            </a:r>
          </a:p>
          <a:p>
            <a:r>
              <a:rPr lang="zh-CN" altLang="zh-CN" dirty="0">
                <a:latin typeface="+mn-ea"/>
              </a:rPr>
              <a:t>（</a:t>
            </a:r>
            <a:r>
              <a:rPr lang="en-US" altLang="zh-CN" dirty="0">
                <a:latin typeface="+mn-ea"/>
              </a:rPr>
              <a:t>8</a:t>
            </a:r>
            <a:r>
              <a:rPr lang="zh-CN" altLang="zh-CN" dirty="0">
                <a:latin typeface="+mn-ea"/>
              </a:rPr>
              <a:t>）营销控制。</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43</a:t>
            </a:fld>
            <a:endParaRPr lang="en-GB" altLang="en-GB"/>
          </a:p>
        </p:txBody>
      </p:sp>
      <p:sp>
        <p:nvSpPr>
          <p:cNvPr id="5" name="云形标注 4"/>
          <p:cNvSpPr/>
          <p:nvPr/>
        </p:nvSpPr>
        <p:spPr bwMode="auto">
          <a:xfrm>
            <a:off x="3779912" y="4149080"/>
            <a:ext cx="5364088" cy="1872208"/>
          </a:xfrm>
          <a:prstGeom prst="cloudCallout">
            <a:avLst/>
          </a:prstGeom>
          <a:solidFill>
            <a:srgbClr val="FFFF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rgbClr val="C00000"/>
                </a:solidFill>
                <a:effectLst/>
                <a:latin typeface="Verdana" pitchFamily="34" charset="0"/>
              </a:rPr>
              <a:t>作业：</a:t>
            </a:r>
            <a:endParaRPr kumimoji="0" lang="en-US" altLang="zh-CN" sz="2400" b="0" i="0" u="none" strike="noStrike" cap="none" normalizeH="0" baseline="0" dirty="0">
              <a:ln>
                <a:noFill/>
              </a:ln>
              <a:solidFill>
                <a:srgbClr val="C00000"/>
              </a:solidFill>
              <a:effectLst/>
              <a:latin typeface="Verdana"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400" b="0" i="0" u="none" strike="noStrike" cap="none" normalizeH="0" baseline="0" dirty="0">
                <a:ln>
                  <a:noFill/>
                </a:ln>
                <a:solidFill>
                  <a:srgbClr val="C00000"/>
                </a:solidFill>
                <a:effectLst/>
                <a:latin typeface="Verdana" pitchFamily="34" charset="0"/>
              </a:rPr>
              <a:t>网上查找规范的营销计划书样本</a:t>
            </a:r>
          </a:p>
        </p:txBody>
      </p:sp>
    </p:spTree>
    <p:extLst>
      <p:ext uri="{BB962C8B-B14F-4D97-AF65-F5344CB8AC3E}">
        <p14:creationId xmlns:p14="http://schemas.microsoft.com/office/powerpoint/2010/main" val="33445448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5452" y="1196181"/>
            <a:ext cx="8034337" cy="5008564"/>
          </a:xfrm>
        </p:spPr>
        <p:txBody>
          <a:bodyPr/>
          <a:lstStyle/>
          <a:p>
            <a:r>
              <a:rPr lang="en-US" altLang="zh-CN" sz="2400" dirty="0"/>
              <a:t>2.3.2</a:t>
            </a:r>
            <a:r>
              <a:rPr lang="zh-CN" altLang="en-US" sz="2400" dirty="0"/>
              <a:t>市场需求管理</a:t>
            </a:r>
            <a:endParaRPr lang="en-US" altLang="zh-CN" sz="2400" dirty="0"/>
          </a:p>
          <a:p>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44</a:t>
            </a:fld>
            <a:endParaRPr lang="en-GB" altLang="en-GB"/>
          </a:p>
        </p:txBody>
      </p:sp>
      <p:sp>
        <p:nvSpPr>
          <p:cNvPr id="9" name="AutoShape 4"/>
          <p:cNvSpPr>
            <a:spLocks noChangeAspect="1" noChangeArrowheads="1" noTextEdit="1"/>
          </p:cNvSpPr>
          <p:nvPr/>
        </p:nvSpPr>
        <p:spPr bwMode="auto">
          <a:xfrm>
            <a:off x="1150938" y="1979613"/>
            <a:ext cx="7343775"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b="1"/>
          </a:p>
        </p:txBody>
      </p:sp>
      <p:sp>
        <p:nvSpPr>
          <p:cNvPr id="10" name="_s41990"/>
          <p:cNvSpPr>
            <a:spLocks noChangeShapeType="1"/>
          </p:cNvSpPr>
          <p:nvPr/>
        </p:nvSpPr>
        <p:spPr bwMode="auto">
          <a:xfrm flipH="1" flipV="1">
            <a:off x="3508406" y="3222625"/>
            <a:ext cx="658813" cy="258763"/>
          </a:xfrm>
          <a:prstGeom prst="line">
            <a:avLst/>
          </a:prstGeom>
          <a:noFill/>
          <a:ln w="28575" cmpd="sng">
            <a:solidFill>
              <a:schemeClr val="tx1"/>
            </a:solidFill>
            <a:round/>
            <a:headEnd/>
            <a:tailEnd/>
          </a:ln>
          <a:extLst>
            <a:ext uri="{909E8E84-426E-40DD-AFC4-6F175D3DCCD1}">
              <a14:hiddenFill xmlns:a14="http://schemas.microsoft.com/office/drawing/2010/main">
                <a:noFill/>
              </a14:hiddenFill>
            </a:ext>
          </a:extLst>
        </p:spPr>
        <p:txBody>
          <a:bodyPr lIns="0" tIns="0" rIns="0" bIns="0" anchor="ctr"/>
          <a:lstStyle/>
          <a:p>
            <a:endParaRPr lang="zh-CN" altLang="en-US" b="1"/>
          </a:p>
        </p:txBody>
      </p:sp>
      <p:sp>
        <p:nvSpPr>
          <p:cNvPr id="11" name="_s41991"/>
          <p:cNvSpPr>
            <a:spLocks noChangeArrowheads="1"/>
          </p:cNvSpPr>
          <p:nvPr/>
        </p:nvSpPr>
        <p:spPr bwMode="auto">
          <a:xfrm>
            <a:off x="2045525" y="2523344"/>
            <a:ext cx="1681163" cy="835025"/>
          </a:xfrm>
          <a:prstGeom prst="ellipse">
            <a:avLst/>
          </a:prstGeom>
          <a:solidFill>
            <a:schemeClr val="folHlink"/>
          </a:solidFill>
          <a:ln w="9525" cmpd="sng">
            <a:solidFill>
              <a:schemeClr val="tx1"/>
            </a:solidFill>
            <a:round/>
            <a:headEnd/>
            <a:tailEnd/>
          </a:ln>
        </p:spPr>
        <p:txBody>
          <a:bodyPr wrap="none" lIns="0" tIns="0" rIns="0" bIns="0" anchor="ctr"/>
          <a:lstStyle/>
          <a:p>
            <a:pPr algn="ctr"/>
            <a:r>
              <a:rPr lang="zh-CN" altLang="en-US" sz="2000" b="1" dirty="0">
                <a:solidFill>
                  <a:schemeClr val="bg1"/>
                </a:solidFill>
                <a:ea typeface="楷体_GB2312" pitchFamily="49" charset="-122"/>
              </a:rPr>
              <a:t>有害需求</a:t>
            </a:r>
          </a:p>
        </p:txBody>
      </p:sp>
      <p:sp>
        <p:nvSpPr>
          <p:cNvPr id="12" name="_s41992"/>
          <p:cNvSpPr>
            <a:spLocks noChangeShapeType="1"/>
          </p:cNvSpPr>
          <p:nvPr/>
        </p:nvSpPr>
        <p:spPr bwMode="auto">
          <a:xfrm flipH="1">
            <a:off x="3015962" y="3926027"/>
            <a:ext cx="763866" cy="0"/>
          </a:xfrm>
          <a:prstGeom prst="line">
            <a:avLst/>
          </a:prstGeom>
          <a:noFill/>
          <a:ln w="28575" cmpd="sng">
            <a:solidFill>
              <a:schemeClr val="tx1"/>
            </a:solidFill>
            <a:round/>
            <a:headEnd/>
            <a:tailEnd/>
          </a:ln>
          <a:extLst>
            <a:ext uri="{909E8E84-426E-40DD-AFC4-6F175D3DCCD1}">
              <a14:hiddenFill xmlns:a14="http://schemas.microsoft.com/office/drawing/2010/main">
                <a:noFill/>
              </a14:hiddenFill>
            </a:ext>
          </a:extLst>
        </p:spPr>
        <p:txBody>
          <a:bodyPr lIns="0" tIns="0" rIns="0" bIns="0" anchor="ctr"/>
          <a:lstStyle/>
          <a:p>
            <a:endParaRPr lang="zh-CN" altLang="en-US" b="1"/>
          </a:p>
        </p:txBody>
      </p:sp>
      <p:sp>
        <p:nvSpPr>
          <p:cNvPr id="13" name="_s41993"/>
          <p:cNvSpPr>
            <a:spLocks noChangeArrowheads="1"/>
          </p:cNvSpPr>
          <p:nvPr/>
        </p:nvSpPr>
        <p:spPr bwMode="auto">
          <a:xfrm>
            <a:off x="1334799" y="3533719"/>
            <a:ext cx="1681163" cy="835025"/>
          </a:xfrm>
          <a:prstGeom prst="ellipse">
            <a:avLst/>
          </a:prstGeom>
          <a:solidFill>
            <a:schemeClr val="folHlink"/>
          </a:solidFill>
          <a:ln w="9525" cmpd="sng">
            <a:solidFill>
              <a:schemeClr val="tx1"/>
            </a:solidFill>
            <a:round/>
            <a:headEnd/>
            <a:tailEnd/>
          </a:ln>
        </p:spPr>
        <p:txBody>
          <a:bodyPr wrap="none" lIns="0" tIns="0" rIns="0" bIns="0" anchor="ctr"/>
          <a:lstStyle/>
          <a:p>
            <a:pPr algn="ctr"/>
            <a:r>
              <a:rPr lang="zh-CN" altLang="en-US" sz="2000" b="1" dirty="0">
                <a:solidFill>
                  <a:schemeClr val="bg1"/>
                </a:solidFill>
                <a:ea typeface="楷体_GB2312" pitchFamily="49" charset="-122"/>
              </a:rPr>
              <a:t>过量需求</a:t>
            </a:r>
          </a:p>
        </p:txBody>
      </p:sp>
      <p:sp>
        <p:nvSpPr>
          <p:cNvPr id="14" name="_s41994"/>
          <p:cNvSpPr>
            <a:spLocks noChangeShapeType="1"/>
          </p:cNvSpPr>
          <p:nvPr/>
        </p:nvSpPr>
        <p:spPr bwMode="auto">
          <a:xfrm flipH="1">
            <a:off x="3575051" y="4337050"/>
            <a:ext cx="882650" cy="387349"/>
          </a:xfrm>
          <a:prstGeom prst="line">
            <a:avLst/>
          </a:prstGeom>
          <a:noFill/>
          <a:ln w="28575" cmpd="sng">
            <a:solidFill>
              <a:schemeClr val="tx1"/>
            </a:solidFill>
            <a:round/>
            <a:headEnd/>
            <a:tailEnd/>
          </a:ln>
          <a:extLst>
            <a:ext uri="{909E8E84-426E-40DD-AFC4-6F175D3DCCD1}">
              <a14:hiddenFill xmlns:a14="http://schemas.microsoft.com/office/drawing/2010/main">
                <a:noFill/>
              </a14:hiddenFill>
            </a:ext>
          </a:extLst>
        </p:spPr>
        <p:txBody>
          <a:bodyPr lIns="0" tIns="0" rIns="0" bIns="0" anchor="ctr"/>
          <a:lstStyle/>
          <a:p>
            <a:endParaRPr lang="zh-CN" altLang="en-US" b="1"/>
          </a:p>
        </p:txBody>
      </p:sp>
      <p:sp>
        <p:nvSpPr>
          <p:cNvPr id="15" name="_s41995"/>
          <p:cNvSpPr>
            <a:spLocks noChangeArrowheads="1"/>
          </p:cNvSpPr>
          <p:nvPr/>
        </p:nvSpPr>
        <p:spPr bwMode="auto">
          <a:xfrm>
            <a:off x="2011185" y="4518888"/>
            <a:ext cx="1681163" cy="836613"/>
          </a:xfrm>
          <a:prstGeom prst="ellipse">
            <a:avLst/>
          </a:prstGeom>
          <a:solidFill>
            <a:schemeClr val="folHlink"/>
          </a:solidFill>
          <a:ln w="9525" cmpd="sng">
            <a:solidFill>
              <a:schemeClr val="tx1"/>
            </a:solidFill>
            <a:round/>
            <a:headEnd/>
            <a:tailEnd/>
          </a:ln>
        </p:spPr>
        <p:txBody>
          <a:bodyPr wrap="none" lIns="0" tIns="0" rIns="0" bIns="0" anchor="ctr"/>
          <a:lstStyle/>
          <a:p>
            <a:pPr algn="ctr"/>
            <a:r>
              <a:rPr lang="zh-CN" altLang="en-US" sz="2000" b="1" dirty="0">
                <a:solidFill>
                  <a:schemeClr val="bg1"/>
                </a:solidFill>
                <a:ea typeface="楷体_GB2312" pitchFamily="49" charset="-122"/>
              </a:rPr>
              <a:t>充分需求</a:t>
            </a:r>
          </a:p>
        </p:txBody>
      </p:sp>
      <p:sp>
        <p:nvSpPr>
          <p:cNvPr id="16" name="_s41996"/>
          <p:cNvSpPr>
            <a:spLocks noChangeShapeType="1"/>
          </p:cNvSpPr>
          <p:nvPr/>
        </p:nvSpPr>
        <p:spPr bwMode="auto">
          <a:xfrm>
            <a:off x="4859434" y="4411201"/>
            <a:ext cx="20541" cy="572424"/>
          </a:xfrm>
          <a:prstGeom prst="line">
            <a:avLst/>
          </a:prstGeom>
          <a:noFill/>
          <a:ln w="28575" cmpd="sng">
            <a:solidFill>
              <a:schemeClr val="tx1"/>
            </a:solidFill>
            <a:round/>
            <a:headEnd/>
            <a:tailEnd/>
          </a:ln>
          <a:extLst>
            <a:ext uri="{909E8E84-426E-40DD-AFC4-6F175D3DCCD1}">
              <a14:hiddenFill xmlns:a14="http://schemas.microsoft.com/office/drawing/2010/main">
                <a:noFill/>
              </a14:hiddenFill>
            </a:ext>
          </a:extLst>
        </p:spPr>
        <p:txBody>
          <a:bodyPr lIns="0" tIns="0" rIns="0" bIns="0" anchor="ctr"/>
          <a:lstStyle/>
          <a:p>
            <a:endParaRPr lang="zh-CN" altLang="en-US" b="1"/>
          </a:p>
        </p:txBody>
      </p:sp>
      <p:sp>
        <p:nvSpPr>
          <p:cNvPr id="17" name="_s41997"/>
          <p:cNvSpPr>
            <a:spLocks noChangeArrowheads="1"/>
          </p:cNvSpPr>
          <p:nvPr/>
        </p:nvSpPr>
        <p:spPr bwMode="auto">
          <a:xfrm>
            <a:off x="4092576" y="4847756"/>
            <a:ext cx="1681163" cy="836613"/>
          </a:xfrm>
          <a:prstGeom prst="ellipse">
            <a:avLst/>
          </a:prstGeom>
          <a:solidFill>
            <a:schemeClr val="folHlink"/>
          </a:solidFill>
          <a:ln w="9525" cmpd="sng">
            <a:solidFill>
              <a:schemeClr val="tx1"/>
            </a:solidFill>
            <a:round/>
            <a:headEnd/>
            <a:tailEnd/>
          </a:ln>
        </p:spPr>
        <p:txBody>
          <a:bodyPr wrap="none" lIns="0" tIns="0" rIns="0" bIns="0" anchor="ctr"/>
          <a:lstStyle/>
          <a:p>
            <a:pPr algn="ctr"/>
            <a:r>
              <a:rPr lang="zh-CN" altLang="en-US" sz="2000" b="1" dirty="0">
                <a:solidFill>
                  <a:schemeClr val="bg1"/>
                </a:solidFill>
                <a:ea typeface="楷体_GB2312" pitchFamily="49" charset="-122"/>
              </a:rPr>
              <a:t>不规则需求</a:t>
            </a:r>
          </a:p>
        </p:txBody>
      </p:sp>
      <p:sp>
        <p:nvSpPr>
          <p:cNvPr id="18" name="_s41998"/>
          <p:cNvSpPr>
            <a:spLocks noChangeShapeType="1"/>
          </p:cNvSpPr>
          <p:nvPr/>
        </p:nvSpPr>
        <p:spPr bwMode="auto">
          <a:xfrm flipV="1">
            <a:off x="5773739" y="3924438"/>
            <a:ext cx="1106456" cy="4817"/>
          </a:xfrm>
          <a:prstGeom prst="line">
            <a:avLst/>
          </a:prstGeom>
          <a:noFill/>
          <a:ln w="28575" cmpd="sng">
            <a:solidFill>
              <a:schemeClr val="tx1"/>
            </a:solidFill>
            <a:round/>
            <a:headEnd/>
            <a:tailEnd/>
          </a:ln>
          <a:extLst>
            <a:ext uri="{909E8E84-426E-40DD-AFC4-6F175D3DCCD1}">
              <a14:hiddenFill xmlns:a14="http://schemas.microsoft.com/office/drawing/2010/main">
                <a:noFill/>
              </a14:hiddenFill>
            </a:ext>
          </a:extLst>
        </p:spPr>
        <p:txBody>
          <a:bodyPr lIns="0" tIns="0" rIns="0" bIns="0" anchor="ctr"/>
          <a:lstStyle/>
          <a:p>
            <a:endParaRPr lang="zh-CN" altLang="en-US" b="1"/>
          </a:p>
        </p:txBody>
      </p:sp>
      <p:sp>
        <p:nvSpPr>
          <p:cNvPr id="19" name="_s41999"/>
          <p:cNvSpPr>
            <a:spLocks noChangeArrowheads="1"/>
          </p:cNvSpPr>
          <p:nvPr/>
        </p:nvSpPr>
        <p:spPr bwMode="auto">
          <a:xfrm>
            <a:off x="6243140" y="4518888"/>
            <a:ext cx="1681163" cy="835025"/>
          </a:xfrm>
          <a:prstGeom prst="ellipse">
            <a:avLst/>
          </a:prstGeom>
          <a:solidFill>
            <a:schemeClr val="folHlink"/>
          </a:solidFill>
          <a:ln w="9525" cmpd="sng">
            <a:solidFill>
              <a:schemeClr val="tx1"/>
            </a:solidFill>
            <a:round/>
            <a:headEnd/>
            <a:tailEnd/>
          </a:ln>
        </p:spPr>
        <p:txBody>
          <a:bodyPr wrap="none" lIns="0" tIns="0" rIns="0" bIns="0" anchor="ctr"/>
          <a:lstStyle/>
          <a:p>
            <a:pPr algn="ctr"/>
            <a:r>
              <a:rPr lang="zh-CN" altLang="en-US" sz="2000" b="1" dirty="0">
                <a:solidFill>
                  <a:schemeClr val="bg1"/>
                </a:solidFill>
                <a:ea typeface="楷体_GB2312" pitchFamily="49" charset="-122"/>
              </a:rPr>
              <a:t>下降需求</a:t>
            </a:r>
          </a:p>
        </p:txBody>
      </p:sp>
      <p:sp>
        <p:nvSpPr>
          <p:cNvPr id="20" name="_s42002"/>
          <p:cNvSpPr>
            <a:spLocks noChangeShapeType="1"/>
          </p:cNvSpPr>
          <p:nvPr/>
        </p:nvSpPr>
        <p:spPr bwMode="auto">
          <a:xfrm flipV="1">
            <a:off x="5476876" y="3278189"/>
            <a:ext cx="648525" cy="422274"/>
          </a:xfrm>
          <a:prstGeom prst="line">
            <a:avLst/>
          </a:prstGeom>
          <a:noFill/>
          <a:ln w="28575" cmpd="sng">
            <a:solidFill>
              <a:schemeClr val="tx1"/>
            </a:solidFill>
            <a:round/>
            <a:headEnd/>
            <a:tailEnd/>
          </a:ln>
          <a:extLst>
            <a:ext uri="{909E8E84-426E-40DD-AFC4-6F175D3DCCD1}">
              <a14:hiddenFill xmlns:a14="http://schemas.microsoft.com/office/drawing/2010/main">
                <a:noFill/>
              </a14:hiddenFill>
            </a:ext>
          </a:extLst>
        </p:spPr>
        <p:txBody>
          <a:bodyPr lIns="0" tIns="0" rIns="0" bIns="0" anchor="ctr"/>
          <a:lstStyle/>
          <a:p>
            <a:endParaRPr lang="zh-CN" altLang="en-US" b="1"/>
          </a:p>
        </p:txBody>
      </p:sp>
      <p:sp>
        <p:nvSpPr>
          <p:cNvPr id="21" name="_s42003"/>
          <p:cNvSpPr>
            <a:spLocks noChangeArrowheads="1"/>
          </p:cNvSpPr>
          <p:nvPr/>
        </p:nvSpPr>
        <p:spPr bwMode="auto">
          <a:xfrm>
            <a:off x="5930160" y="2570527"/>
            <a:ext cx="1681163" cy="835025"/>
          </a:xfrm>
          <a:prstGeom prst="ellipse">
            <a:avLst/>
          </a:prstGeom>
          <a:solidFill>
            <a:schemeClr val="folHlink"/>
          </a:solidFill>
          <a:ln w="9525" cmpd="sng">
            <a:solidFill>
              <a:schemeClr val="tx1"/>
            </a:solidFill>
            <a:round/>
            <a:headEnd/>
            <a:tailEnd/>
          </a:ln>
        </p:spPr>
        <p:txBody>
          <a:bodyPr wrap="none" lIns="0" tIns="0" rIns="0" bIns="0" anchor="ctr"/>
          <a:lstStyle/>
          <a:p>
            <a:pPr algn="ctr"/>
            <a:r>
              <a:rPr lang="zh-CN" altLang="en-US" sz="2000" b="1" dirty="0">
                <a:solidFill>
                  <a:schemeClr val="bg1"/>
                </a:solidFill>
                <a:ea typeface="楷体_GB2312" pitchFamily="49" charset="-122"/>
              </a:rPr>
              <a:t>无需求</a:t>
            </a:r>
          </a:p>
        </p:txBody>
      </p:sp>
      <p:sp>
        <p:nvSpPr>
          <p:cNvPr id="22" name="_s42004"/>
          <p:cNvSpPr>
            <a:spLocks noChangeShapeType="1"/>
          </p:cNvSpPr>
          <p:nvPr/>
        </p:nvSpPr>
        <p:spPr bwMode="auto">
          <a:xfrm flipV="1">
            <a:off x="4819651" y="3125788"/>
            <a:ext cx="0" cy="419100"/>
          </a:xfrm>
          <a:prstGeom prst="line">
            <a:avLst/>
          </a:prstGeom>
          <a:noFill/>
          <a:ln w="28575" cmpd="sng">
            <a:solidFill>
              <a:schemeClr val="tx1"/>
            </a:solidFill>
            <a:round/>
            <a:headEnd/>
            <a:tailEnd/>
          </a:ln>
          <a:extLst>
            <a:ext uri="{909E8E84-426E-40DD-AFC4-6F175D3DCCD1}">
              <a14:hiddenFill xmlns:a14="http://schemas.microsoft.com/office/drawing/2010/main">
                <a:noFill/>
              </a14:hiddenFill>
            </a:ext>
          </a:extLst>
        </p:spPr>
        <p:txBody>
          <a:bodyPr lIns="0" tIns="0" rIns="0" bIns="0" anchor="ctr"/>
          <a:lstStyle/>
          <a:p>
            <a:endParaRPr lang="zh-CN" altLang="en-US" b="1"/>
          </a:p>
        </p:txBody>
      </p:sp>
      <p:sp>
        <p:nvSpPr>
          <p:cNvPr id="23" name="_s42005"/>
          <p:cNvSpPr>
            <a:spLocks noChangeArrowheads="1"/>
          </p:cNvSpPr>
          <p:nvPr/>
        </p:nvSpPr>
        <p:spPr bwMode="auto">
          <a:xfrm>
            <a:off x="3979863" y="2289176"/>
            <a:ext cx="1681163" cy="836613"/>
          </a:xfrm>
          <a:prstGeom prst="ellipse">
            <a:avLst/>
          </a:prstGeom>
          <a:solidFill>
            <a:schemeClr val="folHlink"/>
          </a:solidFill>
          <a:ln w="9525" cmpd="sng">
            <a:solidFill>
              <a:schemeClr val="tx1"/>
            </a:solidFill>
            <a:round/>
            <a:headEnd/>
            <a:tailEnd/>
          </a:ln>
        </p:spPr>
        <p:txBody>
          <a:bodyPr wrap="none" lIns="0" tIns="0" rIns="0" bIns="0" anchor="ctr"/>
          <a:lstStyle/>
          <a:p>
            <a:pPr algn="ctr"/>
            <a:r>
              <a:rPr lang="zh-CN" altLang="en-US" sz="2000" b="1" dirty="0">
                <a:solidFill>
                  <a:schemeClr val="bg1"/>
                </a:solidFill>
                <a:ea typeface="楷体_GB2312" pitchFamily="49" charset="-122"/>
              </a:rPr>
              <a:t>负需求</a:t>
            </a:r>
          </a:p>
        </p:txBody>
      </p:sp>
      <p:sp>
        <p:nvSpPr>
          <p:cNvPr id="24" name="_s42006"/>
          <p:cNvSpPr>
            <a:spLocks noChangeArrowheads="1"/>
          </p:cNvSpPr>
          <p:nvPr/>
        </p:nvSpPr>
        <p:spPr bwMode="auto">
          <a:xfrm>
            <a:off x="3979863" y="3544888"/>
            <a:ext cx="1681163" cy="835025"/>
          </a:xfrm>
          <a:prstGeom prst="ellipse">
            <a:avLst/>
          </a:prstGeom>
          <a:solidFill>
            <a:schemeClr val="accent1"/>
          </a:solidFill>
          <a:ln w="9525" cmpd="sng">
            <a:solidFill>
              <a:schemeClr val="tx1"/>
            </a:solidFill>
            <a:round/>
            <a:headEnd/>
            <a:tailEnd/>
          </a:ln>
        </p:spPr>
        <p:txBody>
          <a:bodyPr wrap="none" lIns="0" tIns="0" rIns="0" bIns="0" anchor="ctr"/>
          <a:lstStyle/>
          <a:p>
            <a:endParaRPr lang="zh-CN" altLang="en-US" sz="1900" b="1">
              <a:solidFill>
                <a:schemeClr val="tx1"/>
              </a:solidFill>
              <a:ea typeface="楷体_GB2312" pitchFamily="49" charset="-122"/>
            </a:endParaRPr>
          </a:p>
        </p:txBody>
      </p:sp>
      <p:sp>
        <p:nvSpPr>
          <p:cNvPr id="25" name="Oval 20"/>
          <p:cNvSpPr>
            <a:spLocks noChangeArrowheads="1"/>
          </p:cNvSpPr>
          <p:nvPr/>
        </p:nvSpPr>
        <p:spPr bwMode="auto">
          <a:xfrm>
            <a:off x="3575051" y="3392488"/>
            <a:ext cx="2400300" cy="1152525"/>
          </a:xfrm>
          <a:prstGeom prst="ellipse">
            <a:avLst/>
          </a:prstGeom>
          <a:solidFill>
            <a:schemeClr val="accent1"/>
          </a:solidFill>
          <a:ln>
            <a:noFill/>
          </a:ln>
          <a:effectLst>
            <a:prstShdw prst="shdw17" dist="17961" dir="2700000">
              <a:schemeClr val="accent1">
                <a:gamma/>
                <a:shade val="60000"/>
                <a:invGamma/>
              </a:schemeClr>
            </a:prst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sz="1800" b="1" dirty="0">
              <a:solidFill>
                <a:schemeClr val="tx1"/>
              </a:solidFill>
              <a:ea typeface="楷体_GB2312" pitchFamily="49" charset="-122"/>
            </a:endParaRPr>
          </a:p>
          <a:p>
            <a:r>
              <a:rPr lang="zh-CN" altLang="en-US" sz="2000" b="1" dirty="0">
                <a:solidFill>
                  <a:schemeClr val="tx1"/>
                </a:solidFill>
                <a:ea typeface="楷体_GB2312" pitchFamily="49" charset="-122"/>
              </a:rPr>
              <a:t>在不同的需求</a:t>
            </a:r>
          </a:p>
          <a:p>
            <a:pPr algn="ctr"/>
            <a:r>
              <a:rPr lang="zh-CN" altLang="en-US" sz="2000" b="1" dirty="0">
                <a:solidFill>
                  <a:schemeClr val="tx1"/>
                </a:solidFill>
                <a:ea typeface="楷体_GB2312" pitchFamily="49" charset="-122"/>
              </a:rPr>
              <a:t>状况下，市场营销</a:t>
            </a:r>
          </a:p>
          <a:p>
            <a:r>
              <a:rPr lang="zh-CN" altLang="en-US" sz="2000" b="1" dirty="0">
                <a:solidFill>
                  <a:schemeClr val="tx1"/>
                </a:solidFill>
                <a:ea typeface="楷体_GB2312" pitchFamily="49" charset="-122"/>
              </a:rPr>
              <a:t>管理的任务不同</a:t>
            </a:r>
          </a:p>
          <a:p>
            <a:endParaRPr lang="zh-CN" altLang="en-US" sz="1800" b="1" dirty="0">
              <a:solidFill>
                <a:schemeClr val="tx1"/>
              </a:solidFill>
              <a:latin typeface="Arial" panose="020B0604020202020204" pitchFamily="34" charset="0"/>
            </a:endParaRPr>
          </a:p>
        </p:txBody>
      </p:sp>
      <p:sp>
        <p:nvSpPr>
          <p:cNvPr id="26" name="_s41999"/>
          <p:cNvSpPr>
            <a:spLocks noChangeArrowheads="1"/>
          </p:cNvSpPr>
          <p:nvPr/>
        </p:nvSpPr>
        <p:spPr bwMode="auto">
          <a:xfrm>
            <a:off x="6880195" y="3523525"/>
            <a:ext cx="1681163" cy="835025"/>
          </a:xfrm>
          <a:prstGeom prst="ellipse">
            <a:avLst/>
          </a:prstGeom>
          <a:solidFill>
            <a:schemeClr val="folHlink"/>
          </a:solidFill>
          <a:ln w="9525" cmpd="sng">
            <a:solidFill>
              <a:schemeClr val="tx1"/>
            </a:solidFill>
            <a:round/>
            <a:headEnd/>
            <a:tailEnd/>
          </a:ln>
        </p:spPr>
        <p:txBody>
          <a:bodyPr wrap="none" lIns="0" tIns="0" rIns="0" bIns="0" anchor="ctr"/>
          <a:lstStyle/>
          <a:p>
            <a:pPr algn="ctr"/>
            <a:r>
              <a:rPr lang="zh-CN" altLang="en-US" sz="2000" b="1" dirty="0">
                <a:solidFill>
                  <a:schemeClr val="bg1"/>
                </a:solidFill>
                <a:ea typeface="楷体_GB2312" pitchFamily="49" charset="-122"/>
              </a:rPr>
              <a:t>潜伏需求</a:t>
            </a:r>
          </a:p>
        </p:txBody>
      </p:sp>
      <p:sp>
        <p:nvSpPr>
          <p:cNvPr id="27" name="_s42002"/>
          <p:cNvSpPr>
            <a:spLocks noChangeShapeType="1"/>
          </p:cNvSpPr>
          <p:nvPr/>
        </p:nvSpPr>
        <p:spPr bwMode="auto">
          <a:xfrm>
            <a:off x="5477993" y="4415346"/>
            <a:ext cx="944240" cy="299382"/>
          </a:xfrm>
          <a:prstGeom prst="line">
            <a:avLst/>
          </a:prstGeom>
          <a:noFill/>
          <a:ln w="28575" cmpd="sng">
            <a:solidFill>
              <a:schemeClr val="tx1"/>
            </a:solidFill>
            <a:round/>
            <a:headEnd/>
            <a:tailEnd/>
          </a:ln>
          <a:extLst>
            <a:ext uri="{909E8E84-426E-40DD-AFC4-6F175D3DCCD1}">
              <a14:hiddenFill xmlns:a14="http://schemas.microsoft.com/office/drawing/2010/main">
                <a:noFill/>
              </a14:hiddenFill>
            </a:ext>
          </a:extLst>
        </p:spPr>
        <p:txBody>
          <a:bodyPr lIns="0" tIns="0" rIns="0" bIns="0" anchor="ctr"/>
          <a:lstStyle/>
          <a:p>
            <a:endParaRPr lang="zh-CN" altLang="en-US" b="1"/>
          </a:p>
        </p:txBody>
      </p:sp>
      <p:sp>
        <p:nvSpPr>
          <p:cNvPr id="28" name="AutoShape 27"/>
          <p:cNvSpPr>
            <a:spLocks noChangeArrowheads="1"/>
          </p:cNvSpPr>
          <p:nvPr/>
        </p:nvSpPr>
        <p:spPr bwMode="auto">
          <a:xfrm>
            <a:off x="5002228" y="1600257"/>
            <a:ext cx="1597820" cy="576932"/>
          </a:xfrm>
          <a:prstGeom prst="wedgeEllipseCallout">
            <a:avLst>
              <a:gd name="adj1" fmla="val -57977"/>
              <a:gd name="adj2" fmla="val 70819"/>
            </a:avLst>
          </a:prstGeom>
          <a:solidFill>
            <a:schemeClr val="bg1"/>
          </a:solidFill>
          <a:ln w="12700">
            <a:solidFill>
              <a:schemeClr val="tx2"/>
            </a:solidFill>
            <a:miter lim="800000"/>
            <a:headEnd/>
            <a:tailEnd/>
          </a:ln>
        </p:spPr>
        <p:txBody>
          <a:bodyPr/>
          <a:lstStyle>
            <a:lvl1pPr eaLnBrk="0" hangingPunct="0">
              <a:spcBef>
                <a:spcPct val="20000"/>
              </a:spcBef>
              <a:buClr>
                <a:schemeClr val="tx2"/>
              </a:buClr>
              <a:buFont typeface="Wingdings" panose="05000000000000000000" pitchFamily="2" charset="2"/>
              <a:buChar char="§"/>
              <a:defRPr kumimoji="1"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kumimoji="1"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tx1"/>
              </a:buClr>
              <a:buChar char="•"/>
              <a:defRPr kumimoji="1"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kumimoji="0" lang="zh-CN" altLang="en-US" sz="1800" b="1" dirty="0"/>
              <a:t>改变营销</a:t>
            </a:r>
          </a:p>
        </p:txBody>
      </p:sp>
      <p:sp>
        <p:nvSpPr>
          <p:cNvPr id="30" name="AutoShape 39"/>
          <p:cNvSpPr>
            <a:spLocks noChangeArrowheads="1"/>
          </p:cNvSpPr>
          <p:nvPr/>
        </p:nvSpPr>
        <p:spPr bwMode="auto">
          <a:xfrm>
            <a:off x="6994550" y="1789227"/>
            <a:ext cx="1508125" cy="722313"/>
          </a:xfrm>
          <a:prstGeom prst="wedgeEllipseCallout">
            <a:avLst>
              <a:gd name="adj1" fmla="val -77472"/>
              <a:gd name="adj2" fmla="val 58130"/>
            </a:avLst>
          </a:prstGeom>
          <a:solidFill>
            <a:schemeClr val="bg1"/>
          </a:solidFill>
          <a:ln w="12700">
            <a:solidFill>
              <a:schemeClr val="tx2"/>
            </a:solidFill>
            <a:miter lim="800000"/>
            <a:headEnd/>
            <a:tailEnd/>
          </a:ln>
        </p:spPr>
        <p:txBody>
          <a:bodyPr/>
          <a:lstStyle>
            <a:lvl1pPr eaLnBrk="0" hangingPunct="0">
              <a:spcBef>
                <a:spcPct val="20000"/>
              </a:spcBef>
              <a:buClr>
                <a:schemeClr val="tx2"/>
              </a:buClr>
              <a:buFont typeface="Wingdings" panose="05000000000000000000" pitchFamily="2" charset="2"/>
              <a:buChar char="§"/>
              <a:defRPr kumimoji="1"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kumimoji="1"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tx1"/>
              </a:buClr>
              <a:buChar char="•"/>
              <a:defRPr kumimoji="1"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kumimoji="0" lang="zh-CN" altLang="en-US" sz="1800" b="1" dirty="0"/>
              <a:t>刺激营销</a:t>
            </a:r>
          </a:p>
        </p:txBody>
      </p:sp>
      <p:sp>
        <p:nvSpPr>
          <p:cNvPr id="31" name="AutoShape 39"/>
          <p:cNvSpPr>
            <a:spLocks noChangeArrowheads="1"/>
          </p:cNvSpPr>
          <p:nvPr/>
        </p:nvSpPr>
        <p:spPr bwMode="auto">
          <a:xfrm>
            <a:off x="7539217" y="2929074"/>
            <a:ext cx="1604783" cy="579405"/>
          </a:xfrm>
          <a:prstGeom prst="wedgeEllipseCallout">
            <a:avLst>
              <a:gd name="adj1" fmla="val -57593"/>
              <a:gd name="adj2" fmla="val 53112"/>
            </a:avLst>
          </a:prstGeom>
          <a:solidFill>
            <a:schemeClr val="bg1"/>
          </a:solidFill>
          <a:ln w="12700">
            <a:solidFill>
              <a:schemeClr val="tx2"/>
            </a:solidFill>
            <a:miter lim="800000"/>
            <a:headEnd/>
            <a:tailEnd/>
          </a:ln>
        </p:spPr>
        <p:txBody>
          <a:bodyPr/>
          <a:lstStyle>
            <a:lvl1pPr eaLnBrk="0" hangingPunct="0">
              <a:spcBef>
                <a:spcPct val="20000"/>
              </a:spcBef>
              <a:buClr>
                <a:schemeClr val="tx2"/>
              </a:buClr>
              <a:buFont typeface="Wingdings" panose="05000000000000000000" pitchFamily="2" charset="2"/>
              <a:buChar char="§"/>
              <a:defRPr kumimoji="1"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kumimoji="1"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tx1"/>
              </a:buClr>
              <a:buChar char="•"/>
              <a:defRPr kumimoji="1"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kumimoji="0" lang="zh-CN" altLang="en-US" sz="1800" b="1" dirty="0"/>
              <a:t>开发营销</a:t>
            </a:r>
          </a:p>
        </p:txBody>
      </p:sp>
      <p:sp>
        <p:nvSpPr>
          <p:cNvPr id="32" name="AutoShape 40"/>
          <p:cNvSpPr>
            <a:spLocks noChangeArrowheads="1"/>
          </p:cNvSpPr>
          <p:nvPr/>
        </p:nvSpPr>
        <p:spPr bwMode="auto">
          <a:xfrm>
            <a:off x="7112702" y="5368958"/>
            <a:ext cx="1602675" cy="638392"/>
          </a:xfrm>
          <a:prstGeom prst="wedgeEllipseCallout">
            <a:avLst>
              <a:gd name="adj1" fmla="val -73447"/>
              <a:gd name="adj2" fmla="val -55547"/>
            </a:avLst>
          </a:prstGeom>
          <a:solidFill>
            <a:schemeClr val="bg1"/>
          </a:solidFill>
          <a:ln w="12700">
            <a:solidFill>
              <a:schemeClr val="tx2"/>
            </a:solidFill>
            <a:miter lim="800000"/>
            <a:headEnd/>
            <a:tailEnd/>
          </a:ln>
        </p:spPr>
        <p:txBody>
          <a:bodyPr/>
          <a:lstStyle>
            <a:lvl1pPr eaLnBrk="0" hangingPunct="0">
              <a:spcBef>
                <a:spcPct val="20000"/>
              </a:spcBef>
              <a:buClr>
                <a:schemeClr val="tx2"/>
              </a:buClr>
              <a:buFont typeface="Wingdings" panose="05000000000000000000" pitchFamily="2" charset="2"/>
              <a:buChar char="§"/>
              <a:defRPr kumimoji="1"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kumimoji="1"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tx1"/>
              </a:buClr>
              <a:buChar char="•"/>
              <a:defRPr kumimoji="1"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kumimoji="0" lang="zh-CN" altLang="en-US" sz="1800" b="1"/>
              <a:t>重振营销</a:t>
            </a:r>
          </a:p>
        </p:txBody>
      </p:sp>
      <p:sp>
        <p:nvSpPr>
          <p:cNvPr id="33" name="AutoShape 41"/>
          <p:cNvSpPr>
            <a:spLocks noChangeArrowheads="1"/>
          </p:cNvSpPr>
          <p:nvPr/>
        </p:nvSpPr>
        <p:spPr bwMode="auto">
          <a:xfrm>
            <a:off x="5606346" y="5837249"/>
            <a:ext cx="1584325" cy="576263"/>
          </a:xfrm>
          <a:prstGeom prst="wedgeEllipseCallout">
            <a:avLst>
              <a:gd name="adj1" fmla="val -89079"/>
              <a:gd name="adj2" fmla="val -72588"/>
            </a:avLst>
          </a:prstGeom>
          <a:solidFill>
            <a:schemeClr val="bg1"/>
          </a:solidFill>
          <a:ln w="12700">
            <a:solidFill>
              <a:schemeClr val="tx2"/>
            </a:solidFill>
            <a:miter lim="800000"/>
            <a:headEnd/>
            <a:tailEnd/>
          </a:ln>
        </p:spPr>
        <p:txBody>
          <a:bodyPr/>
          <a:lstStyle>
            <a:lvl1pPr eaLnBrk="0" hangingPunct="0">
              <a:spcBef>
                <a:spcPct val="20000"/>
              </a:spcBef>
              <a:buClr>
                <a:schemeClr val="tx2"/>
              </a:buClr>
              <a:buFont typeface="Wingdings" panose="05000000000000000000" pitchFamily="2" charset="2"/>
              <a:buChar char="§"/>
              <a:defRPr kumimoji="1"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kumimoji="1"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tx1"/>
              </a:buClr>
              <a:buChar char="•"/>
              <a:defRPr kumimoji="1"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kumimoji="0" lang="zh-CN" altLang="en-US" sz="1800" b="1" dirty="0"/>
              <a:t>协调营销</a:t>
            </a:r>
          </a:p>
        </p:txBody>
      </p:sp>
      <p:sp>
        <p:nvSpPr>
          <p:cNvPr id="35" name="AutoShape 42"/>
          <p:cNvSpPr>
            <a:spLocks noChangeArrowheads="1"/>
          </p:cNvSpPr>
          <p:nvPr/>
        </p:nvSpPr>
        <p:spPr bwMode="auto">
          <a:xfrm>
            <a:off x="1200676" y="5635512"/>
            <a:ext cx="1587858" cy="503237"/>
          </a:xfrm>
          <a:prstGeom prst="wedgeEllipseCallout">
            <a:avLst>
              <a:gd name="adj1" fmla="val 40958"/>
              <a:gd name="adj2" fmla="val -110569"/>
            </a:avLst>
          </a:prstGeom>
          <a:solidFill>
            <a:schemeClr val="bg1"/>
          </a:solidFill>
          <a:ln w="12700">
            <a:solidFill>
              <a:schemeClr val="tx2"/>
            </a:solidFill>
            <a:miter lim="800000"/>
            <a:headEnd/>
            <a:tailEnd/>
          </a:ln>
        </p:spPr>
        <p:txBody>
          <a:bodyPr/>
          <a:lstStyle>
            <a:lvl1pPr eaLnBrk="0" hangingPunct="0">
              <a:spcBef>
                <a:spcPct val="20000"/>
              </a:spcBef>
              <a:buClr>
                <a:schemeClr val="tx2"/>
              </a:buClr>
              <a:buFont typeface="Wingdings" panose="05000000000000000000" pitchFamily="2" charset="2"/>
              <a:buChar char="§"/>
              <a:defRPr kumimoji="1"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kumimoji="1"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tx1"/>
              </a:buClr>
              <a:buChar char="•"/>
              <a:defRPr kumimoji="1"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kumimoji="0" lang="zh-CN" altLang="en-US" sz="1800" b="1"/>
              <a:t>维持营销</a:t>
            </a:r>
          </a:p>
        </p:txBody>
      </p:sp>
      <p:sp>
        <p:nvSpPr>
          <p:cNvPr id="36" name="AutoShape 44"/>
          <p:cNvSpPr>
            <a:spLocks noChangeArrowheads="1"/>
          </p:cNvSpPr>
          <p:nvPr/>
        </p:nvSpPr>
        <p:spPr bwMode="auto">
          <a:xfrm>
            <a:off x="648019" y="4496480"/>
            <a:ext cx="1213115" cy="782639"/>
          </a:xfrm>
          <a:prstGeom prst="wedgeEllipseCallout">
            <a:avLst>
              <a:gd name="adj1" fmla="val 72224"/>
              <a:gd name="adj2" fmla="val -64240"/>
            </a:avLst>
          </a:prstGeom>
          <a:solidFill>
            <a:schemeClr val="bg1"/>
          </a:solidFill>
          <a:ln w="12700">
            <a:solidFill>
              <a:schemeClr val="tx2"/>
            </a:solidFill>
            <a:miter lim="800000"/>
            <a:headEnd/>
            <a:tailEnd/>
          </a:ln>
        </p:spPr>
        <p:txBody>
          <a:bodyPr/>
          <a:lstStyle>
            <a:lvl1pPr eaLnBrk="0" hangingPunct="0">
              <a:spcBef>
                <a:spcPct val="20000"/>
              </a:spcBef>
              <a:buClr>
                <a:schemeClr val="tx2"/>
              </a:buClr>
              <a:buFont typeface="Wingdings" panose="05000000000000000000" pitchFamily="2" charset="2"/>
              <a:buChar char="§"/>
              <a:defRPr kumimoji="1"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kumimoji="1"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tx1"/>
              </a:buClr>
              <a:buChar char="•"/>
              <a:defRPr kumimoji="1"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kumimoji="0" lang="zh-CN" altLang="en-US" sz="1800" b="1" dirty="0"/>
              <a:t>降低</a:t>
            </a:r>
            <a:endParaRPr kumimoji="0" lang="en-US" altLang="zh-CN" sz="1800" b="1" dirty="0"/>
          </a:p>
          <a:p>
            <a:pPr algn="ctr" eaLnBrk="1" hangingPunct="1">
              <a:spcBef>
                <a:spcPct val="0"/>
              </a:spcBef>
              <a:buClrTx/>
              <a:buFontTx/>
              <a:buNone/>
            </a:pPr>
            <a:r>
              <a:rPr kumimoji="0" lang="zh-CN" altLang="en-US" sz="1800" b="1" dirty="0"/>
              <a:t>营销</a:t>
            </a:r>
          </a:p>
        </p:txBody>
      </p:sp>
      <p:sp>
        <p:nvSpPr>
          <p:cNvPr id="37" name="AutoShape 45"/>
          <p:cNvSpPr>
            <a:spLocks noChangeArrowheads="1"/>
          </p:cNvSpPr>
          <p:nvPr/>
        </p:nvSpPr>
        <p:spPr bwMode="auto">
          <a:xfrm>
            <a:off x="572297" y="1945035"/>
            <a:ext cx="1508125" cy="503237"/>
          </a:xfrm>
          <a:prstGeom prst="wedgeEllipseCallout">
            <a:avLst>
              <a:gd name="adj1" fmla="val 90843"/>
              <a:gd name="adj2" fmla="val 60093"/>
            </a:avLst>
          </a:prstGeom>
          <a:solidFill>
            <a:schemeClr val="bg1"/>
          </a:solidFill>
          <a:ln w="12700">
            <a:solidFill>
              <a:schemeClr val="tx2"/>
            </a:solidFill>
            <a:miter lim="800000"/>
            <a:headEnd/>
            <a:tailEnd/>
          </a:ln>
        </p:spPr>
        <p:txBody>
          <a:bodyPr/>
          <a:lstStyle>
            <a:lvl1pPr eaLnBrk="0" hangingPunct="0">
              <a:spcBef>
                <a:spcPct val="20000"/>
              </a:spcBef>
              <a:buClr>
                <a:schemeClr val="tx2"/>
              </a:buClr>
              <a:buFont typeface="Wingdings" panose="05000000000000000000" pitchFamily="2" charset="2"/>
              <a:buChar char="§"/>
              <a:defRPr kumimoji="1" sz="28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lr>
                <a:schemeClr val="accent1"/>
              </a:buClr>
              <a:buFont typeface="Wingdings" panose="05000000000000000000" pitchFamily="2" charset="2"/>
              <a:buChar char="§"/>
              <a:defRPr kumimoji="1" sz="24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lr>
                <a:schemeClr val="tx1"/>
              </a:buClr>
              <a:buChar char="•"/>
              <a:defRPr kumimoji="1" sz="20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kumimoj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kumimoji="1">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FontTx/>
              <a:buNone/>
            </a:pPr>
            <a:r>
              <a:rPr kumimoji="0" lang="zh-CN" altLang="en-US" sz="1800" b="1"/>
              <a:t>反营销</a:t>
            </a:r>
          </a:p>
        </p:txBody>
      </p:sp>
    </p:spTree>
    <p:extLst>
      <p:ext uri="{BB962C8B-B14F-4D97-AF65-F5344CB8AC3E}">
        <p14:creationId xmlns:p14="http://schemas.microsoft.com/office/powerpoint/2010/main" val="3916469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3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6"/>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nodePh="1">
                                  <p:stCondLst>
                                    <p:cond delay="0"/>
                                  </p:stCondLst>
                                  <p:endCondLst>
                                    <p:cond evt="begin" delay="0">
                                      <p:tn val="89"/>
                                    </p:cond>
                                  </p:endCondLst>
                                  <p:childTnLst>
                                    <p:set>
                                      <p:cBhvr>
                                        <p:cTn id="90" dur="1" fill="hold">
                                          <p:stCondLst>
                                            <p:cond delay="0"/>
                                          </p:stCondLst>
                                        </p:cTn>
                                        <p:tgtEl>
                                          <p:spTgt spid="9"/>
                                        </p:tgtEl>
                                        <p:attrNameLst>
                                          <p:attrName>style.visibility</p:attrName>
                                        </p:attrNameLst>
                                      </p:cBhvr>
                                      <p:to>
                                        <p:strVal val="visible"/>
                                      </p:to>
                                    </p:set>
                                    <p:animEffect transition="in" filter="fade">
                                      <p:cBhvr>
                                        <p:cTn id="91" dur="500"/>
                                        <p:tgtEl>
                                          <p:spTgt spid="9"/>
                                        </p:tgtEl>
                                      </p:cBhvr>
                                    </p:animEffec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animBg="1"/>
      <p:bldP spid="13" grpId="0" animBg="1"/>
      <p:bldP spid="15" grpId="0" animBg="1"/>
      <p:bldP spid="17" grpId="0" animBg="1"/>
      <p:bldP spid="19" grpId="0" animBg="1"/>
      <p:bldP spid="21" grpId="0" animBg="1"/>
      <p:bldP spid="23" grpId="0" animBg="1"/>
      <p:bldP spid="26" grpId="0" animBg="1"/>
      <p:bldP spid="28" grpId="0" animBg="1"/>
      <p:bldP spid="30" grpId="0" animBg="1"/>
      <p:bldP spid="31" grpId="0" animBg="1"/>
      <p:bldP spid="32" grpId="0" animBg="1"/>
      <p:bldP spid="33" grpId="0" animBg="1"/>
      <p:bldP spid="35" grpId="0" animBg="1"/>
      <p:bldP spid="36" grpId="0" animBg="1"/>
      <p:bldP spid="3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5</a:t>
            </a:fld>
            <a:endParaRPr lang="en-GB" altLang="en-GB"/>
          </a:p>
        </p:txBody>
      </p:sp>
      <p:sp>
        <p:nvSpPr>
          <p:cNvPr id="8" name="矩形 7"/>
          <p:cNvSpPr/>
          <p:nvPr/>
        </p:nvSpPr>
        <p:spPr>
          <a:xfrm>
            <a:off x="719050" y="953120"/>
            <a:ext cx="7518956" cy="2706767"/>
          </a:xfrm>
          <a:prstGeom prst="rect">
            <a:avLst/>
          </a:prstGeom>
        </p:spPr>
        <p:txBody>
          <a:bodyPr wrap="square">
            <a:spAutoFit/>
          </a:bodyPr>
          <a:lstStyle/>
          <a:p>
            <a:pPr>
              <a:lnSpc>
                <a:spcPct val="110000"/>
              </a:lnSpc>
            </a:pPr>
            <a:r>
              <a:rPr lang="zh-CN" altLang="en-US" sz="2400" dirty="0"/>
              <a:t>一个战略业务单位具有如下特征：</a:t>
            </a:r>
            <a:endParaRPr lang="en-US" altLang="zh-CN" sz="2400" dirty="0"/>
          </a:p>
          <a:p>
            <a:pPr marL="800100" lvl="1" indent="-342900">
              <a:lnSpc>
                <a:spcPct val="110000"/>
              </a:lnSpc>
              <a:buFont typeface="Wingdings" panose="05000000000000000000" pitchFamily="2" charset="2"/>
              <a:buChar char="Ø"/>
            </a:pPr>
            <a:r>
              <a:rPr lang="zh-CN" altLang="en-US" sz="2200" dirty="0"/>
              <a:t>它是单独的业务或一组有关的业务；</a:t>
            </a:r>
            <a:endParaRPr lang="en-US" altLang="zh-CN" sz="2200" dirty="0"/>
          </a:p>
          <a:p>
            <a:pPr marL="800100" lvl="1" indent="-342900">
              <a:lnSpc>
                <a:spcPct val="110000"/>
              </a:lnSpc>
              <a:buFont typeface="Wingdings" panose="05000000000000000000" pitchFamily="2" charset="2"/>
              <a:buChar char="Ø"/>
            </a:pPr>
            <a:r>
              <a:rPr lang="zh-CN" altLang="en-US" sz="2200" dirty="0"/>
              <a:t>它有不同的任务；它有其竞争者；</a:t>
            </a:r>
            <a:endParaRPr lang="en-US" altLang="zh-CN" sz="2200" dirty="0"/>
          </a:p>
          <a:p>
            <a:pPr marL="800100" lvl="1" indent="-342900">
              <a:lnSpc>
                <a:spcPct val="110000"/>
              </a:lnSpc>
              <a:buFont typeface="Wingdings" panose="05000000000000000000" pitchFamily="2" charset="2"/>
              <a:buChar char="Ø"/>
            </a:pPr>
            <a:r>
              <a:rPr lang="zh-CN" altLang="en-US" sz="2200" dirty="0"/>
              <a:t>它有认真负责的经理；</a:t>
            </a:r>
            <a:endParaRPr lang="en-US" altLang="zh-CN" sz="2200" dirty="0"/>
          </a:p>
          <a:p>
            <a:pPr marL="800100" lvl="1" indent="-342900">
              <a:lnSpc>
                <a:spcPct val="110000"/>
              </a:lnSpc>
              <a:buFont typeface="Wingdings" panose="05000000000000000000" pitchFamily="2" charset="2"/>
              <a:buChar char="Ø"/>
            </a:pPr>
            <a:r>
              <a:rPr lang="zh-CN" altLang="en-US" sz="2200" dirty="0"/>
              <a:t>它掌握一定的资源；</a:t>
            </a:r>
            <a:endParaRPr lang="en-US" altLang="zh-CN" sz="2200" dirty="0"/>
          </a:p>
          <a:p>
            <a:pPr marL="800100" lvl="1" indent="-342900">
              <a:lnSpc>
                <a:spcPct val="110000"/>
              </a:lnSpc>
              <a:buFont typeface="Wingdings" panose="05000000000000000000" pitchFamily="2" charset="2"/>
              <a:buChar char="Ø"/>
            </a:pPr>
            <a:r>
              <a:rPr lang="zh-CN" altLang="en-US" sz="2200" dirty="0"/>
              <a:t>它能从战略计划中得到好处；</a:t>
            </a:r>
            <a:endParaRPr lang="en-US" altLang="zh-CN" sz="2200" dirty="0"/>
          </a:p>
          <a:p>
            <a:pPr marL="800100" lvl="1" indent="-342900">
              <a:lnSpc>
                <a:spcPct val="110000"/>
              </a:lnSpc>
              <a:buFont typeface="Wingdings" panose="05000000000000000000" pitchFamily="2" charset="2"/>
              <a:buChar char="Ø"/>
            </a:pPr>
            <a:r>
              <a:rPr lang="zh-CN" altLang="en-US" sz="2200" dirty="0"/>
              <a:t>它可以独立计划其他业务。</a:t>
            </a:r>
          </a:p>
        </p:txBody>
      </p:sp>
      <p:sp>
        <p:nvSpPr>
          <p:cNvPr id="3" name="矩形 2"/>
          <p:cNvSpPr/>
          <p:nvPr/>
        </p:nvSpPr>
        <p:spPr>
          <a:xfrm>
            <a:off x="776518" y="4077072"/>
            <a:ext cx="7995496" cy="1689052"/>
          </a:xfrm>
          <a:prstGeom prst="rect">
            <a:avLst/>
          </a:prstGeom>
        </p:spPr>
        <p:txBody>
          <a:bodyPr wrap="square">
            <a:spAutoFit/>
          </a:bodyPr>
          <a:lstStyle/>
          <a:p>
            <a:pPr>
              <a:lnSpc>
                <a:spcPct val="110000"/>
              </a:lnSpc>
            </a:pPr>
            <a:r>
              <a:rPr lang="zh-CN" altLang="en-US" sz="2400" dirty="0">
                <a:solidFill>
                  <a:srgbClr val="333333"/>
                </a:solidFill>
                <a:latin typeface="微软雅黑" panose="020B0503020204020204" pitchFamily="34" charset="-122"/>
                <a:ea typeface="微软雅黑" panose="020B0503020204020204" pitchFamily="34" charset="-122"/>
              </a:rPr>
              <a:t>战略业务单位</a:t>
            </a:r>
            <a:r>
              <a:rPr lang="zh-CN" altLang="en-US" sz="2400" dirty="0">
                <a:solidFill>
                  <a:srgbClr val="C00000"/>
                </a:solidFill>
                <a:latin typeface="微软雅黑" panose="020B0503020204020204" pitchFamily="34" charset="-122"/>
                <a:ea typeface="微软雅黑" panose="020B0503020204020204" pitchFamily="34" charset="-122"/>
              </a:rPr>
              <a:t>必须在公司总体目标和战略的约束下</a:t>
            </a:r>
            <a:r>
              <a:rPr lang="zh-CN" altLang="en-US" sz="2400" dirty="0">
                <a:solidFill>
                  <a:srgbClr val="333333"/>
                </a:solidFill>
                <a:latin typeface="微软雅黑" panose="020B0503020204020204" pitchFamily="34" charset="-122"/>
                <a:ea typeface="微软雅黑" panose="020B0503020204020204" pitchFamily="34" charset="-122"/>
              </a:rPr>
              <a:t>，</a:t>
            </a:r>
            <a:r>
              <a:rPr lang="zh-CN" altLang="en-US" sz="2400" dirty="0">
                <a:solidFill>
                  <a:srgbClr val="C00000"/>
                </a:solidFill>
                <a:latin typeface="微软雅黑" panose="020B0503020204020204" pitchFamily="34" charset="-122"/>
                <a:ea typeface="微软雅黑" panose="020B0503020204020204" pitchFamily="34" charset="-122"/>
              </a:rPr>
              <a:t>执行自己的战略管理过程</a:t>
            </a:r>
            <a:r>
              <a:rPr lang="zh-CN" altLang="en-US" sz="2400" dirty="0">
                <a:solidFill>
                  <a:srgbClr val="333333"/>
                </a:solidFill>
                <a:latin typeface="微软雅黑" panose="020B0503020204020204" pitchFamily="34" charset="-122"/>
                <a:ea typeface="微软雅黑" panose="020B0503020204020204" pitchFamily="34" charset="-122"/>
              </a:rPr>
              <a:t>。在这个执行过程中其经营能力不是持续稳定的，而是</a:t>
            </a:r>
            <a:r>
              <a:rPr lang="zh-CN" altLang="en-US" sz="2400" dirty="0">
                <a:solidFill>
                  <a:srgbClr val="C00000"/>
                </a:solidFill>
                <a:latin typeface="微软雅黑" panose="020B0503020204020204" pitchFamily="34" charset="-122"/>
                <a:ea typeface="微软雅黑" panose="020B0503020204020204" pitchFamily="34" charset="-122"/>
              </a:rPr>
              <a:t>在不断变化的，可能会得到加强，也可能会被削弱，</a:t>
            </a:r>
            <a:r>
              <a:rPr lang="zh-CN" altLang="en-US" sz="2400" dirty="0">
                <a:solidFill>
                  <a:srgbClr val="333333"/>
                </a:solidFill>
                <a:latin typeface="微软雅黑" panose="020B0503020204020204" pitchFamily="34" charset="-122"/>
                <a:ea typeface="微软雅黑" panose="020B0503020204020204" pitchFamily="34" charset="-122"/>
              </a:rPr>
              <a:t>这</a:t>
            </a:r>
            <a:r>
              <a:rPr lang="zh-CN" altLang="en-US" sz="2400" dirty="0">
                <a:solidFill>
                  <a:srgbClr val="0070C0"/>
                </a:solidFill>
                <a:latin typeface="微软雅黑" panose="020B0503020204020204" pitchFamily="34" charset="-122"/>
                <a:ea typeface="微软雅黑" panose="020B0503020204020204" pitchFamily="34" charset="-122"/>
              </a:rPr>
              <a:t>取决于公司的资源分配状况。</a:t>
            </a:r>
          </a:p>
        </p:txBody>
      </p:sp>
    </p:spTree>
    <p:extLst>
      <p:ext uri="{BB962C8B-B14F-4D97-AF65-F5344CB8AC3E}">
        <p14:creationId xmlns:p14="http://schemas.microsoft.com/office/powerpoint/2010/main" val="2383975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sz="2400" b="1" dirty="0">
                <a:solidFill>
                  <a:srgbClr val="C00000"/>
                </a:solidFill>
              </a:rPr>
              <a:t>3.</a:t>
            </a:r>
            <a:r>
              <a:rPr lang="zh-CN" altLang="en-US" sz="2400" b="1" dirty="0">
                <a:solidFill>
                  <a:srgbClr val="C00000"/>
                </a:solidFill>
              </a:rPr>
              <a:t>规划投资组合</a:t>
            </a:r>
          </a:p>
          <a:p>
            <a:r>
              <a:rPr lang="zh-CN" altLang="en-US" sz="2400" dirty="0"/>
              <a:t>最著名的分类和评价方法有两种：</a:t>
            </a:r>
            <a:endParaRPr lang="en-US" altLang="zh-CN" sz="2400" dirty="0"/>
          </a:p>
          <a:p>
            <a:pPr lvl="1"/>
            <a:r>
              <a:rPr lang="zh-CN" altLang="en-US" sz="2200" dirty="0"/>
              <a:t>美国波士顿咨询集团的方法；</a:t>
            </a:r>
            <a:endParaRPr lang="en-US" altLang="zh-CN" sz="2200" dirty="0"/>
          </a:p>
          <a:p>
            <a:pPr lvl="1"/>
            <a:r>
              <a:rPr lang="zh-CN" altLang="en-US" sz="2200" dirty="0"/>
              <a:t>通用电气公司的方法。</a:t>
            </a:r>
            <a:endParaRPr lang="en-US" altLang="zh-CN" sz="2200" dirty="0"/>
          </a:p>
          <a:p>
            <a:endParaRPr lang="en-US" altLang="zh-CN" sz="2400" dirty="0"/>
          </a:p>
          <a:p>
            <a:pPr algn="just"/>
            <a:r>
              <a:rPr lang="zh-CN" altLang="en-US" sz="2400" b="1" dirty="0">
                <a:solidFill>
                  <a:srgbClr val="C00000"/>
                </a:solidFill>
              </a:rPr>
              <a:t>波士顿矩阵</a:t>
            </a:r>
            <a:r>
              <a:rPr lang="zh-CN" altLang="en-US" sz="2400" dirty="0"/>
              <a:t>是由美国波士顿咨询公司首创的一种广泛用于进行战略评价的方法</a:t>
            </a:r>
            <a:r>
              <a:rPr lang="en-US" altLang="zh-CN" sz="2400" dirty="0"/>
              <a:t>, </a:t>
            </a:r>
            <a:r>
              <a:rPr lang="zh-CN" altLang="en-US" sz="2400" dirty="0"/>
              <a:t>也称</a:t>
            </a:r>
            <a:r>
              <a:rPr lang="en-US" altLang="zh-CN" sz="2400" dirty="0"/>
              <a:t>BCG</a:t>
            </a:r>
            <a:r>
              <a:rPr lang="zh-CN" altLang="en-US" sz="2400" dirty="0"/>
              <a:t>矩阵。主要用于进行公司各经营业务单位</a:t>
            </a:r>
            <a:r>
              <a:rPr lang="en-US" altLang="zh-CN" sz="2400" dirty="0"/>
              <a:t>(SBU) </a:t>
            </a:r>
            <a:r>
              <a:rPr lang="zh-CN" altLang="en-US" sz="2400" dirty="0"/>
              <a:t>战略方案的分析、选择。</a:t>
            </a:r>
          </a:p>
          <a:p>
            <a:endParaRPr lang="zh-CN" altLang="en-US"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6</a:t>
            </a:fld>
            <a:endParaRPr lang="en-GB" altLang="en-GB"/>
          </a:p>
        </p:txBody>
      </p:sp>
    </p:spTree>
    <p:extLst>
      <p:ext uri="{BB962C8B-B14F-4D97-AF65-F5344CB8AC3E}">
        <p14:creationId xmlns:p14="http://schemas.microsoft.com/office/powerpoint/2010/main" val="30090352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7</a:t>
            </a:fld>
            <a:endParaRPr lang="en-GB" altLang="en-GB"/>
          </a:p>
        </p:txBody>
      </p:sp>
      <p:pic>
        <p:nvPicPr>
          <p:cNvPr id="5" name="Picture 2" descr="4"/>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25452" y="358776"/>
            <a:ext cx="7489060" cy="473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611560" y="5373216"/>
            <a:ext cx="8211521" cy="830997"/>
          </a:xfrm>
          <a:prstGeom prst="rect">
            <a:avLst/>
          </a:prstGeom>
        </p:spPr>
        <p:txBody>
          <a:bodyPr wrap="square">
            <a:spAutoFit/>
          </a:bodyPr>
          <a:lstStyle/>
          <a:p>
            <a:pPr>
              <a:lnSpc>
                <a:spcPct val="80000"/>
              </a:lnSpc>
            </a:pPr>
            <a:r>
              <a:rPr lang="zh-CN" altLang="en-US" sz="2000" dirty="0"/>
              <a:t>相对市场份额：本企业市场份额与该产业最大竞争公司的市场份额之比。</a:t>
            </a:r>
            <a:endParaRPr lang="en-US" altLang="zh-CN" sz="2000" dirty="0"/>
          </a:p>
          <a:p>
            <a:pPr>
              <a:lnSpc>
                <a:spcPct val="80000"/>
              </a:lnSpc>
            </a:pPr>
            <a:endParaRPr lang="zh-CN" altLang="en-US" sz="2000" dirty="0"/>
          </a:p>
          <a:p>
            <a:pPr>
              <a:lnSpc>
                <a:spcPct val="80000"/>
              </a:lnSpc>
            </a:pPr>
            <a:r>
              <a:rPr lang="zh-CN" altLang="en-US" sz="2000" dirty="0"/>
              <a:t>市场增长率：一般用产业销售增长率代替。</a:t>
            </a:r>
          </a:p>
        </p:txBody>
      </p:sp>
    </p:spTree>
    <p:extLst>
      <p:ext uri="{BB962C8B-B14F-4D97-AF65-F5344CB8AC3E}">
        <p14:creationId xmlns:p14="http://schemas.microsoft.com/office/powerpoint/2010/main" val="3717823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gn="just"/>
            <a:r>
              <a:rPr lang="zh-CN" altLang="en-US" sz="2400" b="1" dirty="0">
                <a:solidFill>
                  <a:srgbClr val="C00000"/>
                </a:solidFill>
              </a:rPr>
              <a:t>问题业务</a:t>
            </a:r>
            <a:r>
              <a:rPr lang="zh-CN" altLang="en-US" sz="2400" dirty="0"/>
              <a:t>是指高市场成长率、低相对市场份额的业务。</a:t>
            </a:r>
          </a:p>
          <a:p>
            <a:pPr algn="just">
              <a:buFont typeface="Wingdings" panose="05000000000000000000" pitchFamily="2" charset="2"/>
              <a:buNone/>
            </a:pPr>
            <a:r>
              <a:rPr lang="zh-CN" altLang="en-US" sz="2400" dirty="0"/>
              <a:t>   这往往是一个公司的新业务。</a:t>
            </a:r>
          </a:p>
          <a:p>
            <a:pPr algn="just"/>
            <a:r>
              <a:rPr lang="zh-CN" altLang="en-US" sz="2400" b="1" dirty="0">
                <a:solidFill>
                  <a:srgbClr val="C00000"/>
                </a:solidFill>
              </a:rPr>
              <a:t>明星业务</a:t>
            </a:r>
            <a:r>
              <a:rPr lang="zh-CN" altLang="en-US" sz="2400" dirty="0"/>
              <a:t>是指高市场成长率、高相对市场份额的业务。</a:t>
            </a:r>
          </a:p>
          <a:p>
            <a:pPr algn="just">
              <a:buFont typeface="Wingdings" panose="05000000000000000000" pitchFamily="2" charset="2"/>
              <a:buNone/>
            </a:pPr>
            <a:r>
              <a:rPr lang="zh-CN" altLang="en-US" sz="2400" dirty="0"/>
              <a:t>   这是由问题业务继续投资发展起来的，可以视为高速成长市场中的领导者。</a:t>
            </a:r>
          </a:p>
          <a:p>
            <a:pPr algn="just"/>
            <a:r>
              <a:rPr lang="zh-CN" altLang="en-US" sz="2400" b="1" dirty="0">
                <a:solidFill>
                  <a:srgbClr val="C00000"/>
                </a:solidFill>
              </a:rPr>
              <a:t>现金牛业务</a:t>
            </a:r>
            <a:r>
              <a:rPr lang="zh-CN" altLang="en-US" sz="2400" dirty="0"/>
              <a:t>指低市场成长率、高相对市场份额的业务。</a:t>
            </a:r>
          </a:p>
          <a:p>
            <a:pPr algn="just">
              <a:buFont typeface="Wingdings" panose="05000000000000000000" pitchFamily="2" charset="2"/>
              <a:buNone/>
            </a:pPr>
            <a:r>
              <a:rPr lang="zh-CN" altLang="en-US" sz="2400" dirty="0"/>
              <a:t>  这是成熟市场中的领导者，它是企业现金的来源。</a:t>
            </a:r>
          </a:p>
          <a:p>
            <a:pPr algn="just"/>
            <a:r>
              <a:rPr lang="zh-CN" altLang="en-US" sz="2400" b="1" dirty="0">
                <a:solidFill>
                  <a:srgbClr val="C00000"/>
                </a:solidFill>
              </a:rPr>
              <a:t>瘦狗业务</a:t>
            </a:r>
            <a:r>
              <a:rPr lang="zh-CN" altLang="en-US" sz="2400" dirty="0"/>
              <a:t>是指低市场成长率、低相对市场份额的业务。</a:t>
            </a:r>
          </a:p>
          <a:p>
            <a:pPr algn="just">
              <a:buFont typeface="Wingdings" panose="05000000000000000000" pitchFamily="2" charset="2"/>
              <a:buNone/>
            </a:pPr>
            <a:r>
              <a:rPr lang="zh-CN" altLang="en-US" sz="2400" dirty="0"/>
              <a:t>   一般情况下，这类业务常常是微利甚至是亏损的。</a:t>
            </a:r>
          </a:p>
          <a:p>
            <a:pPr algn="just"/>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8</a:t>
            </a:fld>
            <a:endParaRPr lang="en-GB" altLang="en-GB"/>
          </a:p>
        </p:txBody>
      </p:sp>
    </p:spTree>
    <p:extLst>
      <p:ext uri="{BB962C8B-B14F-4D97-AF65-F5344CB8AC3E}">
        <p14:creationId xmlns:p14="http://schemas.microsoft.com/office/powerpoint/2010/main" val="32825044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400" dirty="0">
                <a:solidFill>
                  <a:srgbClr val="C00000"/>
                </a:solidFill>
              </a:rPr>
              <a:t>发展：</a:t>
            </a:r>
            <a:r>
              <a:rPr lang="zh-CN" altLang="en-US" sz="2400" dirty="0"/>
              <a:t>继续大量投资，目的是扩大战略业务单位的市场份额。主要针对</a:t>
            </a:r>
            <a:r>
              <a:rPr lang="zh-CN" altLang="en-US" sz="2400" dirty="0">
                <a:solidFill>
                  <a:srgbClr val="C00000"/>
                </a:solidFill>
              </a:rPr>
              <a:t>有发展前途的问题业务和明星中的恒星业务</a:t>
            </a:r>
            <a:r>
              <a:rPr lang="zh-CN" altLang="en-US" sz="2400" dirty="0"/>
              <a:t>。</a:t>
            </a:r>
          </a:p>
          <a:p>
            <a:r>
              <a:rPr lang="zh-CN" altLang="en-US" sz="2400" dirty="0">
                <a:solidFill>
                  <a:srgbClr val="C00000"/>
                </a:solidFill>
              </a:rPr>
              <a:t>维持：</a:t>
            </a:r>
            <a:r>
              <a:rPr lang="zh-CN" altLang="en-US" sz="2400" dirty="0"/>
              <a:t>投资维持现状，目标是保持业务单位现有的市场份额。主要针对</a:t>
            </a:r>
            <a:r>
              <a:rPr lang="zh-CN" altLang="en-US" sz="2400" dirty="0">
                <a:solidFill>
                  <a:srgbClr val="C00000"/>
                </a:solidFill>
              </a:rPr>
              <a:t>强大稳定的现金牛业务</a:t>
            </a:r>
            <a:r>
              <a:rPr lang="zh-CN" altLang="en-US" sz="2400" dirty="0"/>
              <a:t>。</a:t>
            </a:r>
          </a:p>
          <a:p>
            <a:r>
              <a:rPr lang="zh-CN" altLang="en-US" sz="2400" dirty="0">
                <a:solidFill>
                  <a:srgbClr val="C00000"/>
                </a:solidFill>
              </a:rPr>
              <a:t>收获：</a:t>
            </a:r>
            <a:r>
              <a:rPr lang="zh-CN" altLang="en-US" sz="2400" dirty="0"/>
              <a:t>实质上是一种榨取，目标是在短期内尽可能地得到最大限度的现金收入。主要针对</a:t>
            </a:r>
            <a:r>
              <a:rPr lang="zh-CN" altLang="en-US" sz="2400" dirty="0">
                <a:solidFill>
                  <a:srgbClr val="C00000"/>
                </a:solidFill>
              </a:rPr>
              <a:t>处境不佳的现金牛业务及没有发展前途的问题业务和瘦狗业务</a:t>
            </a:r>
            <a:r>
              <a:rPr lang="zh-CN" altLang="en-US" sz="2400" dirty="0"/>
              <a:t>。</a:t>
            </a:r>
          </a:p>
          <a:p>
            <a:r>
              <a:rPr lang="zh-CN" altLang="en-US" sz="2400" dirty="0">
                <a:solidFill>
                  <a:srgbClr val="C00000"/>
                </a:solidFill>
              </a:rPr>
              <a:t>放弃：</a:t>
            </a:r>
            <a:r>
              <a:rPr lang="zh-CN" altLang="en-US" sz="2400" dirty="0"/>
              <a:t>目标在于出售和清理某些业务，将资源转移到更有利的领域。这种目标适用于</a:t>
            </a:r>
            <a:r>
              <a:rPr lang="zh-CN" altLang="en-US" sz="2400" dirty="0">
                <a:solidFill>
                  <a:srgbClr val="C00000"/>
                </a:solidFill>
              </a:rPr>
              <a:t>无利可图的瘦狗和问题业务</a:t>
            </a:r>
            <a:r>
              <a:rPr lang="zh-CN" altLang="en-US" sz="2400" dirty="0"/>
              <a:t>。</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9</a:t>
            </a:fld>
            <a:endParaRPr lang="en-GB" altLang="en-GB"/>
          </a:p>
        </p:txBody>
      </p:sp>
    </p:spTree>
    <p:extLst>
      <p:ext uri="{BB962C8B-B14F-4D97-AF65-F5344CB8AC3E}">
        <p14:creationId xmlns:p14="http://schemas.microsoft.com/office/powerpoint/2010/main" val="13154249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AME" val="RectangleShape"/>
</p:tagLst>
</file>

<file path=ppt/tags/tag10.xml><?xml version="1.0" encoding="utf-8"?>
<p:tagLst xmlns:a="http://schemas.openxmlformats.org/drawingml/2006/main" xmlns:r="http://schemas.openxmlformats.org/officeDocument/2006/relationships" xmlns:p="http://schemas.openxmlformats.org/presentationml/2006/main">
  <p:tag name="NAME" val="RectangleText"/>
</p:tagLst>
</file>

<file path=ppt/tags/tag11.xml><?xml version="1.0" encoding="utf-8"?>
<p:tagLst xmlns:a="http://schemas.openxmlformats.org/drawingml/2006/main" xmlns:r="http://schemas.openxmlformats.org/officeDocument/2006/relationships" xmlns:p="http://schemas.openxmlformats.org/presentationml/2006/main">
  <p:tag name="NAME" val="RectangleShape"/>
</p:tagLst>
</file>

<file path=ppt/tags/tag12.xml><?xml version="1.0" encoding="utf-8"?>
<p:tagLst xmlns:a="http://schemas.openxmlformats.org/drawingml/2006/main" xmlns:r="http://schemas.openxmlformats.org/officeDocument/2006/relationships" xmlns:p="http://schemas.openxmlformats.org/presentationml/2006/main">
  <p:tag name="NAME" val="RectangleText"/>
</p:tagLst>
</file>

<file path=ppt/tags/tag13.xml><?xml version="1.0" encoding="utf-8"?>
<p:tagLst xmlns:a="http://schemas.openxmlformats.org/drawingml/2006/main" xmlns:r="http://schemas.openxmlformats.org/officeDocument/2006/relationships" xmlns:p="http://schemas.openxmlformats.org/presentationml/2006/main">
  <p:tag name="NAME" val="RectangleShape"/>
</p:tagLst>
</file>

<file path=ppt/tags/tag14.xml><?xml version="1.0" encoding="utf-8"?>
<p:tagLst xmlns:a="http://schemas.openxmlformats.org/drawingml/2006/main" xmlns:r="http://schemas.openxmlformats.org/officeDocument/2006/relationships" xmlns:p="http://schemas.openxmlformats.org/presentationml/2006/main">
  <p:tag name="NAME" val="RectangleText"/>
</p:tagLst>
</file>

<file path=ppt/tags/tag15.xml><?xml version="1.0" encoding="utf-8"?>
<p:tagLst xmlns:a="http://schemas.openxmlformats.org/drawingml/2006/main" xmlns:r="http://schemas.openxmlformats.org/officeDocument/2006/relationships" xmlns:p="http://schemas.openxmlformats.org/presentationml/2006/main">
  <p:tag name="NAME" val="RectangleShape"/>
</p:tagLst>
</file>

<file path=ppt/tags/tag16.xml><?xml version="1.0" encoding="utf-8"?>
<p:tagLst xmlns:a="http://schemas.openxmlformats.org/drawingml/2006/main" xmlns:r="http://schemas.openxmlformats.org/officeDocument/2006/relationships" xmlns:p="http://schemas.openxmlformats.org/presentationml/2006/main">
  <p:tag name="NAME" val="RectangleText"/>
</p:tagLst>
</file>

<file path=ppt/tags/tag17.xml><?xml version="1.0" encoding="utf-8"?>
<p:tagLst xmlns:a="http://schemas.openxmlformats.org/drawingml/2006/main" xmlns:r="http://schemas.openxmlformats.org/officeDocument/2006/relationships" xmlns:p="http://schemas.openxmlformats.org/presentationml/2006/main">
  <p:tag name="NAME" val="RectangleShape"/>
</p:tagLst>
</file>

<file path=ppt/tags/tag18.xml><?xml version="1.0" encoding="utf-8"?>
<p:tagLst xmlns:a="http://schemas.openxmlformats.org/drawingml/2006/main" xmlns:r="http://schemas.openxmlformats.org/officeDocument/2006/relationships" xmlns:p="http://schemas.openxmlformats.org/presentationml/2006/main">
  <p:tag name="NAME" val="RectangleText"/>
</p:tagLst>
</file>

<file path=ppt/tags/tag19.xml><?xml version="1.0" encoding="utf-8"?>
<p:tagLst xmlns:a="http://schemas.openxmlformats.org/drawingml/2006/main" xmlns:r="http://schemas.openxmlformats.org/officeDocument/2006/relationships" xmlns:p="http://schemas.openxmlformats.org/presentationml/2006/main">
  <p:tag name="NAME" val="RectangleShape"/>
</p:tagLst>
</file>

<file path=ppt/tags/tag2.xml><?xml version="1.0" encoding="utf-8"?>
<p:tagLst xmlns:a="http://schemas.openxmlformats.org/drawingml/2006/main" xmlns:r="http://schemas.openxmlformats.org/officeDocument/2006/relationships" xmlns:p="http://schemas.openxmlformats.org/presentationml/2006/main">
  <p:tag name="NAME" val="RectangleText"/>
</p:tagLst>
</file>

<file path=ppt/tags/tag20.xml><?xml version="1.0" encoding="utf-8"?>
<p:tagLst xmlns:a="http://schemas.openxmlformats.org/drawingml/2006/main" xmlns:r="http://schemas.openxmlformats.org/officeDocument/2006/relationships" xmlns:p="http://schemas.openxmlformats.org/presentationml/2006/main">
  <p:tag name="NAME" val="RectangleText"/>
</p:tagLst>
</file>

<file path=ppt/tags/tag21.xml><?xml version="1.0" encoding="utf-8"?>
<p:tagLst xmlns:a="http://schemas.openxmlformats.org/drawingml/2006/main" xmlns:r="http://schemas.openxmlformats.org/officeDocument/2006/relationships" xmlns:p="http://schemas.openxmlformats.org/presentationml/2006/main">
  <p:tag name="NAME" val="RectangleShape"/>
</p:tagLst>
</file>

<file path=ppt/tags/tag22.xml><?xml version="1.0" encoding="utf-8"?>
<p:tagLst xmlns:a="http://schemas.openxmlformats.org/drawingml/2006/main" xmlns:r="http://schemas.openxmlformats.org/officeDocument/2006/relationships" xmlns:p="http://schemas.openxmlformats.org/presentationml/2006/main">
  <p:tag name="NAME" val="RectangleText"/>
</p:tagLst>
</file>

<file path=ppt/tags/tag23.xml><?xml version="1.0" encoding="utf-8"?>
<p:tagLst xmlns:a="http://schemas.openxmlformats.org/drawingml/2006/main" xmlns:r="http://schemas.openxmlformats.org/officeDocument/2006/relationships" xmlns:p="http://schemas.openxmlformats.org/presentationml/2006/main">
  <p:tag name="NAME" val="RectangleShape"/>
</p:tagLst>
</file>

<file path=ppt/tags/tag24.xml><?xml version="1.0" encoding="utf-8"?>
<p:tagLst xmlns:a="http://schemas.openxmlformats.org/drawingml/2006/main" xmlns:r="http://schemas.openxmlformats.org/officeDocument/2006/relationships" xmlns:p="http://schemas.openxmlformats.org/presentationml/2006/main">
  <p:tag name="NAME" val="RectangleText"/>
</p:tagLst>
</file>

<file path=ppt/tags/tag25.xml><?xml version="1.0" encoding="utf-8"?>
<p:tagLst xmlns:a="http://schemas.openxmlformats.org/drawingml/2006/main" xmlns:r="http://schemas.openxmlformats.org/officeDocument/2006/relationships" xmlns:p="http://schemas.openxmlformats.org/presentationml/2006/main">
  <p:tag name="NAME" val="RectangleShape"/>
</p:tagLst>
</file>

<file path=ppt/tags/tag26.xml><?xml version="1.0" encoding="utf-8"?>
<p:tagLst xmlns:a="http://schemas.openxmlformats.org/drawingml/2006/main" xmlns:r="http://schemas.openxmlformats.org/officeDocument/2006/relationships" xmlns:p="http://schemas.openxmlformats.org/presentationml/2006/main">
  <p:tag name="NAME" val="RectangleText"/>
</p:tagLst>
</file>

<file path=ppt/tags/tag3.xml><?xml version="1.0" encoding="utf-8"?>
<p:tagLst xmlns:a="http://schemas.openxmlformats.org/drawingml/2006/main" xmlns:r="http://schemas.openxmlformats.org/officeDocument/2006/relationships" xmlns:p="http://schemas.openxmlformats.org/presentationml/2006/main">
  <p:tag name="NAME" val="RectangleShape"/>
</p:tagLst>
</file>

<file path=ppt/tags/tag4.xml><?xml version="1.0" encoding="utf-8"?>
<p:tagLst xmlns:a="http://schemas.openxmlformats.org/drawingml/2006/main" xmlns:r="http://schemas.openxmlformats.org/officeDocument/2006/relationships" xmlns:p="http://schemas.openxmlformats.org/presentationml/2006/main">
  <p:tag name="NAME" val="RectangleText"/>
</p:tagLst>
</file>

<file path=ppt/tags/tag5.xml><?xml version="1.0" encoding="utf-8"?>
<p:tagLst xmlns:a="http://schemas.openxmlformats.org/drawingml/2006/main" xmlns:r="http://schemas.openxmlformats.org/officeDocument/2006/relationships" xmlns:p="http://schemas.openxmlformats.org/presentationml/2006/main">
  <p:tag name="NAME" val="RectangleShape"/>
</p:tagLst>
</file>

<file path=ppt/tags/tag6.xml><?xml version="1.0" encoding="utf-8"?>
<p:tagLst xmlns:a="http://schemas.openxmlformats.org/drawingml/2006/main" xmlns:r="http://schemas.openxmlformats.org/officeDocument/2006/relationships" xmlns:p="http://schemas.openxmlformats.org/presentationml/2006/main">
  <p:tag name="NAME" val="RectangleText"/>
</p:tagLst>
</file>

<file path=ppt/tags/tag7.xml><?xml version="1.0" encoding="utf-8"?>
<p:tagLst xmlns:a="http://schemas.openxmlformats.org/drawingml/2006/main" xmlns:r="http://schemas.openxmlformats.org/officeDocument/2006/relationships" xmlns:p="http://schemas.openxmlformats.org/presentationml/2006/main">
  <p:tag name="NAME" val="RectangleShape"/>
</p:tagLst>
</file>

<file path=ppt/tags/tag8.xml><?xml version="1.0" encoding="utf-8"?>
<p:tagLst xmlns:a="http://schemas.openxmlformats.org/drawingml/2006/main" xmlns:r="http://schemas.openxmlformats.org/officeDocument/2006/relationships" xmlns:p="http://schemas.openxmlformats.org/presentationml/2006/main">
  <p:tag name="NAME" val="RectangleText"/>
</p:tagLst>
</file>

<file path=ppt/tags/tag9.xml><?xml version="1.0" encoding="utf-8"?>
<p:tagLst xmlns:a="http://schemas.openxmlformats.org/drawingml/2006/main" xmlns:r="http://schemas.openxmlformats.org/officeDocument/2006/relationships" xmlns:p="http://schemas.openxmlformats.org/presentationml/2006/main">
  <p:tag name="NAME" val="RectangleShape"/>
</p:tagLst>
</file>

<file path=ppt/theme/theme1.xml><?xml version="1.0" encoding="utf-8"?>
<a:theme xmlns:a="http://schemas.openxmlformats.org/drawingml/2006/main" name="blank">
  <a:themeElements>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fontScheme name="SYSWIN-严谨">
      <a:majorFont>
        <a:latin typeface="Times New Roman"/>
        <a:ea typeface="华文中宋"/>
        <a:cs typeface=""/>
      </a:majorFont>
      <a:minorFont>
        <a:latin typeface="Times New Roman"/>
        <a:ea typeface="华文中宋"/>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TotalTime>
  <Words>3419</Words>
  <Application>Microsoft Office PowerPoint</Application>
  <PresentationFormat>全屏显示(4:3)</PresentationFormat>
  <Paragraphs>460</Paragraphs>
  <Slides>44</Slides>
  <Notes>5</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44</vt:i4>
      </vt:variant>
    </vt:vector>
  </HeadingPairs>
  <TitlesOfParts>
    <vt:vector size="66" baseType="lpstr">
      <vt:lpstr>方正大标宋简体</vt:lpstr>
      <vt:lpstr>方正大黑简体</vt:lpstr>
      <vt:lpstr>黑体</vt:lpstr>
      <vt:lpstr>华文细黑</vt:lpstr>
      <vt:lpstr>华文中宋</vt:lpstr>
      <vt:lpstr>楷体_GB2312</vt:lpstr>
      <vt:lpstr>宋体</vt:lpstr>
      <vt:lpstr>微软雅黑</vt:lpstr>
      <vt:lpstr>幼圆</vt:lpstr>
      <vt:lpstr>Arial</vt:lpstr>
      <vt:lpstr>Baskerville Old Face</vt:lpstr>
      <vt:lpstr>Bauhaus 93</vt:lpstr>
      <vt:lpstr>Bell MT</vt:lpstr>
      <vt:lpstr>Bodoni MT Black</vt:lpstr>
      <vt:lpstr>Calibri</vt:lpstr>
      <vt:lpstr>Garamond</vt:lpstr>
      <vt:lpstr>Impact</vt:lpstr>
      <vt:lpstr>Tahoma</vt:lpstr>
      <vt:lpstr>Times New Roman</vt:lpstr>
      <vt:lpstr>Verdana</vt:lpstr>
      <vt:lpstr>Wingdings</vt:lpstr>
      <vt:lpstr>blank</vt:lpstr>
      <vt:lpstr>2.1  汽车企业的战略规划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GE矩阵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2.2  汽车市场营销竞争战略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规模经济</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2.3  汽车市场营销管理</vt:lpstr>
      <vt:lpstr>市场营销管理过程</vt:lpstr>
      <vt:lpstr>营销计划的基本内容：</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lilei</dc:creator>
  <cp:lastModifiedBy>li lei</cp:lastModifiedBy>
  <cp:revision>214</cp:revision>
  <dcterms:created xsi:type="dcterms:W3CDTF">2018-03-08T02:05:52Z</dcterms:created>
  <dcterms:modified xsi:type="dcterms:W3CDTF">2022-04-13T01:48:49Z</dcterms:modified>
</cp:coreProperties>
</file>